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3"/>
  </p:sldMasterIdLst>
  <p:notesMasterIdLst>
    <p:notesMasterId r:id="rId32"/>
  </p:notesMasterIdLst>
  <p:handoutMasterIdLst>
    <p:handoutMasterId r:id="rId33"/>
  </p:handoutMasterIdLst>
  <p:sldIdLst>
    <p:sldId id="300" r:id="rId4"/>
    <p:sldId id="483" r:id="rId5"/>
    <p:sldId id="496" r:id="rId6"/>
    <p:sldId id="497" r:id="rId7"/>
    <p:sldId id="452" r:id="rId8"/>
    <p:sldId id="524" r:id="rId9"/>
    <p:sldId id="493" r:id="rId10"/>
    <p:sldId id="505" r:id="rId11"/>
    <p:sldId id="424" r:id="rId12"/>
    <p:sldId id="512" r:id="rId13"/>
    <p:sldId id="528" r:id="rId14"/>
    <p:sldId id="489" r:id="rId15"/>
    <p:sldId id="468" r:id="rId16"/>
    <p:sldId id="516" r:id="rId17"/>
    <p:sldId id="507" r:id="rId18"/>
    <p:sldId id="503" r:id="rId19"/>
    <p:sldId id="522" r:id="rId20"/>
    <p:sldId id="532" r:id="rId21"/>
    <p:sldId id="514" r:id="rId22"/>
    <p:sldId id="530" r:id="rId23"/>
    <p:sldId id="531" r:id="rId24"/>
    <p:sldId id="527" r:id="rId25"/>
    <p:sldId id="525" r:id="rId26"/>
    <p:sldId id="510" r:id="rId27"/>
    <p:sldId id="479" r:id="rId28"/>
    <p:sldId id="446" r:id="rId29"/>
    <p:sldId id="484" r:id="rId30"/>
    <p:sldId id="308" r:id="rId31"/>
  </p:sldIdLst>
  <p:sldSz cx="9144000" cy="6858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la Hughes" initials="S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71C"/>
    <a:srgbClr val="005D28"/>
    <a:srgbClr val="EF4718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9846" autoAdjust="0"/>
  </p:normalViewPr>
  <p:slideViewPr>
    <p:cSldViewPr snapToObjects="1">
      <p:cViewPr varScale="1">
        <p:scale>
          <a:sx n="73" d="100"/>
          <a:sy n="73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ilaH\AppData\Local\Microsoft\Windows\INetCache\Content.Outlook\LUVPA3E1\Disrict%20transfers%20data%20(00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ilaH\AppData\Local\Microsoft\Windows\INetCache\Content.Outlook\LUVPA3E1\Disrict%20transfers%20data%20(00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2014/15</a:t>
            </a:r>
            <a:r>
              <a:rPr lang="en-US" sz="1800" b="1" baseline="0"/>
              <a:t> - 2018/19 Transfers to District Municipalities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'[Disrict transfers data (003).xlsx]District data'!$H$4</c:f>
              <c:strCache>
                <c:ptCount val="1"/>
                <c:pt idx="0">
                  <c:v>LGES formula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'[Disrict transfers data (003).xlsx]District data'!$G$5:$K$5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'[Disrict transfers data (003).xlsx]District data'!$G$50:$K$50</c:f>
              <c:numCache>
                <c:formatCode>_ * #,##0_ ;_ * \-#,##0_ ;_ * "-"??_ ;_ @_ </c:formatCode>
                <c:ptCount val="5"/>
                <c:pt idx="0">
                  <c:v>5844788</c:v>
                </c:pt>
                <c:pt idx="1">
                  <c:v>6399888</c:v>
                </c:pt>
                <c:pt idx="2">
                  <c:v>7649867</c:v>
                </c:pt>
                <c:pt idx="3">
                  <c:v>8282007</c:v>
                </c:pt>
                <c:pt idx="4">
                  <c:v>9025116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2-4719-BF5D-A5B05E64D7C9}"/>
            </c:ext>
          </c:extLst>
        </c:ser>
        <c:ser>
          <c:idx val="1"/>
          <c:order val="1"/>
          <c:tx>
            <c:strRef>
              <c:f>'[Disrict transfers data (003).xlsx]District data'!$N$4</c:f>
              <c:strCache>
                <c:ptCount val="1"/>
                <c:pt idx="0">
                  <c:v>RSC Levy replacement grant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'[Disrict transfers data (003).xlsx]District data'!$G$5:$K$5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'[Disrict transfers data (003).xlsx]District data'!$M$50:$Q$50</c:f>
              <c:numCache>
                <c:formatCode>_ * #,##0_ ;_ * \-#,##0_ ;_ * "-"??_ ;_ @_ </c:formatCode>
                <c:ptCount val="5"/>
                <c:pt idx="0">
                  <c:v>4145960</c:v>
                </c:pt>
                <c:pt idx="1">
                  <c:v>4336674</c:v>
                </c:pt>
                <c:pt idx="2">
                  <c:v>4566521</c:v>
                </c:pt>
                <c:pt idx="3">
                  <c:v>4794842</c:v>
                </c:pt>
                <c:pt idx="4">
                  <c:v>5072947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2-4719-BF5D-A5B05E64D7C9}"/>
            </c:ext>
          </c:extLst>
        </c:ser>
        <c:ser>
          <c:idx val="2"/>
          <c:order val="2"/>
          <c:tx>
            <c:strRef>
              <c:f>'[Disrict transfers data (003).xlsx]District data'!$S$4</c:f>
              <c:strCache>
                <c:ptCount val="1"/>
                <c:pt idx="0">
                  <c:v>Special support for Councilor remuneration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'[Disrict transfers data (003).xlsx]District data'!$G$5:$K$5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'[Disrict transfers data (003).xlsx]District data'!$S$50:$W$50</c:f>
              <c:numCache>
                <c:formatCode>_ * #,##0_ ;_ * \-#,##0_ ;_ * "-"??_ ;_ @_ </c:formatCode>
                <c:ptCount val="5"/>
                <c:pt idx="0">
                  <c:v>52351</c:v>
                </c:pt>
                <c:pt idx="1">
                  <c:v>40061</c:v>
                </c:pt>
                <c:pt idx="2">
                  <c:v>43824</c:v>
                </c:pt>
                <c:pt idx="3">
                  <c:v>45574</c:v>
                </c:pt>
                <c:pt idx="4">
                  <c:v>48319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2-4719-BF5D-A5B05E64D7C9}"/>
            </c:ext>
          </c:extLst>
        </c:ser>
        <c:ser>
          <c:idx val="3"/>
          <c:order val="3"/>
          <c:tx>
            <c:strRef>
              <c:f>'[Disrict transfers data (003).xlsx]District data'!$AE$4</c:f>
              <c:strCache>
                <c:ptCount val="1"/>
                <c:pt idx="0">
                  <c:v>Current/Operational Transfers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'[Disrict transfers data (003).xlsx]District data'!$G$5:$K$5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'[Disrict transfers data (003).xlsx]District data'!$AE$50:$AI$50</c:f>
              <c:numCache>
                <c:formatCode>_ * #,##0_ ;_ * \-#,##0_ ;_ * "-"??_ ;_ @_ </c:formatCode>
                <c:ptCount val="5"/>
                <c:pt idx="0">
                  <c:v>434863</c:v>
                </c:pt>
                <c:pt idx="1">
                  <c:v>408376</c:v>
                </c:pt>
                <c:pt idx="2">
                  <c:v>184204</c:v>
                </c:pt>
                <c:pt idx="3">
                  <c:v>211449</c:v>
                </c:pt>
                <c:pt idx="4">
                  <c:v>195681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12-4719-BF5D-A5B05E64D7C9}"/>
            </c:ext>
          </c:extLst>
        </c:ser>
        <c:ser>
          <c:idx val="4"/>
          <c:order val="4"/>
          <c:tx>
            <c:strRef>
              <c:f>'[Disrict transfers data (003).xlsx]District data'!$AL$4</c:f>
              <c:strCache>
                <c:ptCount val="1"/>
                <c:pt idx="0">
                  <c:v>Capital Transfers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'[Disrict transfers data (003).xlsx]District data'!$G$5:$K$5</c:f>
              <c:strCache>
                <c:ptCount val="5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</c:strCache>
            </c:strRef>
          </c:cat>
          <c:val>
            <c:numRef>
              <c:f>'[Disrict transfers data (003).xlsx]District data'!$AK$50:$AO$50</c:f>
              <c:numCache>
                <c:formatCode>_ * #,##0_ ;_ * \-#,##0_ ;_ * "-"??_ ;_ @_ </c:formatCode>
                <c:ptCount val="5"/>
                <c:pt idx="0">
                  <c:v>6114614</c:v>
                </c:pt>
                <c:pt idx="1">
                  <c:v>7115887</c:v>
                </c:pt>
                <c:pt idx="2">
                  <c:v>8756984</c:v>
                </c:pt>
                <c:pt idx="3">
                  <c:v>9075369</c:v>
                </c:pt>
                <c:pt idx="4">
                  <c:v>8706367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12-4719-BF5D-A5B05E64D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81024"/>
        <c:axId val="107557248"/>
      </c:barChart>
      <c:catAx>
        <c:axId val="1072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57248"/>
        <c:crosses val="autoZero"/>
        <c:auto val="1"/>
        <c:lblAlgn val="ctr"/>
        <c:lblOffset val="100"/>
        <c:noMultiLvlLbl val="0"/>
      </c:catAx>
      <c:valAx>
        <c:axId val="10755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61390471255456"/>
          <c:y val="0.28858014703306373"/>
          <c:w val="0.31772259436846167"/>
          <c:h val="0.57862575566574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2018/19 Transfers to District Municipalities</a:t>
            </a:r>
          </a:p>
        </c:rich>
      </c:tx>
      <c:layout>
        <c:manualLayout>
          <c:xMode val="edge"/>
          <c:yMode val="edge"/>
          <c:x val="9.5110541876534588E-2"/>
          <c:y val="6.2172480756393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9F-4C16-9370-02767035DB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9F-4C16-9370-02767035DB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9F-4C16-9370-02767035DB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9F-4C16-9370-02767035DBE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D9F-4C16-9370-02767035DB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'[Disrict transfers data (003).xlsx]District data'!$H$4,'[Disrict transfers data (003).xlsx]District data'!$N$4,'[Disrict transfers data (003).xlsx]District data'!$S$4,'[Disrict transfers data (003).xlsx]District data'!$AE$4,'[Disrict transfers data (003).xlsx]District data'!$AL$4</c:f>
              <c:strCache>
                <c:ptCount val="5"/>
                <c:pt idx="0">
                  <c:v>LGES formula</c:v>
                </c:pt>
                <c:pt idx="1">
                  <c:v>RSC Levy replacement grant</c:v>
                </c:pt>
                <c:pt idx="2">
                  <c:v>Special support for Councilor remuneration</c:v>
                </c:pt>
                <c:pt idx="3">
                  <c:v>Current/Operational Transfers </c:v>
                </c:pt>
                <c:pt idx="4">
                  <c:v>Capital Transfers </c:v>
                </c:pt>
              </c:strCache>
            </c:strRef>
          </c:cat>
          <c:val>
            <c:numRef>
              <c:f>'[Disrict transfers data (003).xlsx]District data'!$K$50,'[Disrict transfers data (003).xlsx]District data'!$Q$50,'[Disrict transfers data (003).xlsx]District data'!$W$50,'[Disrict transfers data (003).xlsx]District data'!$AI$50,'[Disrict transfers data (003).xlsx]District data'!$AO$50</c:f>
              <c:numCache>
                <c:formatCode>_ * #,##0_ ;_ * \-#,##0_ ;_ * "-"??_ ;_ @_ </c:formatCode>
                <c:ptCount val="5"/>
                <c:pt idx="0">
                  <c:v>9025116</c:v>
                </c:pt>
                <c:pt idx="1">
                  <c:v>5072947</c:v>
                </c:pt>
                <c:pt idx="2">
                  <c:v>48319</c:v>
                </c:pt>
                <c:pt idx="3">
                  <c:v>195681</c:v>
                </c:pt>
                <c:pt idx="4">
                  <c:v>8706367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9F-4C16-9370-02767035DB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43983863529385"/>
          <c:y val="0.30047558520948991"/>
          <c:w val="0.3291120562062298"/>
          <c:h val="0.55544013122995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FF7E3-535C-4A55-B3A3-061308E497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78E7BD-EE42-4C8A-A2B8-CCB0062DAE7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b="1" dirty="0" smtClean="0"/>
            <a:t>There should be a differentiated local government model</a:t>
          </a:r>
          <a:endParaRPr lang="en-US" sz="2200" b="1" dirty="0"/>
        </a:p>
      </dgm:t>
    </dgm:pt>
    <dgm:pt modelId="{570E9940-AA90-459D-80AF-D77B8BDD3E44}" type="parTrans" cxnId="{A4CD26F3-CBDA-4158-A7FD-83B4D3BE600A}">
      <dgm:prSet/>
      <dgm:spPr/>
      <dgm:t>
        <a:bodyPr/>
        <a:lstStyle/>
        <a:p>
          <a:endParaRPr lang="en-US"/>
        </a:p>
      </dgm:t>
    </dgm:pt>
    <dgm:pt modelId="{508BD71E-933A-4991-A6DB-8ED3CD44FD85}" type="sibTrans" cxnId="{A4CD26F3-CBDA-4158-A7FD-83B4D3BE600A}">
      <dgm:prSet/>
      <dgm:spPr/>
      <dgm:t>
        <a:bodyPr/>
        <a:lstStyle/>
        <a:p>
          <a:endParaRPr lang="en-US"/>
        </a:p>
      </dgm:t>
    </dgm:pt>
    <dgm:pt modelId="{737FB864-CD16-4C47-99D0-F3926F01F54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b="1" dirty="0" smtClean="0"/>
            <a:t>Devolution of certain provincial functions to stronger municipalities. </a:t>
          </a:r>
        </a:p>
        <a:p>
          <a:r>
            <a:rPr lang="en-US" sz="2200" b="1" dirty="0" smtClean="0"/>
            <a:t>Strong local municipalities to not be located in Districts.</a:t>
          </a:r>
          <a:endParaRPr lang="en-US" sz="2200" b="1" dirty="0"/>
        </a:p>
      </dgm:t>
    </dgm:pt>
    <dgm:pt modelId="{D7F29F85-DBAA-464C-997A-9B75D0ACC79A}" type="parTrans" cxnId="{2542C6A9-134F-4ABA-BFBE-F35DC89067BD}">
      <dgm:prSet/>
      <dgm:spPr/>
      <dgm:t>
        <a:bodyPr/>
        <a:lstStyle/>
        <a:p>
          <a:endParaRPr lang="en-US"/>
        </a:p>
      </dgm:t>
    </dgm:pt>
    <dgm:pt modelId="{49E11517-068E-4219-9265-05F6365E33D5}" type="sibTrans" cxnId="{2542C6A9-134F-4ABA-BFBE-F35DC89067BD}">
      <dgm:prSet/>
      <dgm:spPr/>
      <dgm:t>
        <a:bodyPr/>
        <a:lstStyle/>
        <a:p>
          <a:endParaRPr lang="en-US"/>
        </a:p>
      </dgm:t>
    </dgm:pt>
    <dgm:pt modelId="{5DCD5CFA-B9A9-410E-9F5A-604E4D97398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200" b="1" dirty="0" smtClean="0"/>
            <a:t>District municipalities should focus on coordinating, planning and support to local municipalities functions.</a:t>
          </a:r>
        </a:p>
        <a:p>
          <a:r>
            <a:rPr lang="en-US" sz="2200" b="1" dirty="0" smtClean="0"/>
            <a:t>District municipalities should exist only in areas where there are weak local municipalities</a:t>
          </a:r>
        </a:p>
      </dgm:t>
    </dgm:pt>
    <dgm:pt modelId="{6AFB2BC3-010D-4CB3-8075-6582148F8145}" type="parTrans" cxnId="{11C4A6C7-11C0-40AD-9900-E2451CA0AA16}">
      <dgm:prSet/>
      <dgm:spPr/>
      <dgm:t>
        <a:bodyPr/>
        <a:lstStyle/>
        <a:p>
          <a:endParaRPr lang="en-US"/>
        </a:p>
      </dgm:t>
    </dgm:pt>
    <dgm:pt modelId="{79945960-D10B-41CF-A593-F32148D1512C}" type="sibTrans" cxnId="{11C4A6C7-11C0-40AD-9900-E2451CA0AA16}">
      <dgm:prSet/>
      <dgm:spPr/>
      <dgm:t>
        <a:bodyPr/>
        <a:lstStyle/>
        <a:p>
          <a:endParaRPr lang="en-US"/>
        </a:p>
      </dgm:t>
    </dgm:pt>
    <dgm:pt modelId="{41AB0796-0721-4B5B-911C-6077E4B68BF8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dirty="0" smtClean="0"/>
            <a:t>There should be a new funding model for District municipalities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 </a:t>
          </a:r>
          <a:endParaRPr lang="en-US" sz="2000" dirty="0"/>
        </a:p>
      </dgm:t>
    </dgm:pt>
    <dgm:pt modelId="{762B4707-652B-45E3-9B69-215A31C53D10}" type="parTrans" cxnId="{4F9F8E7F-7952-47FF-81BC-9FD14D2E97DA}">
      <dgm:prSet/>
      <dgm:spPr/>
      <dgm:t>
        <a:bodyPr/>
        <a:lstStyle/>
        <a:p>
          <a:endParaRPr lang="en-US"/>
        </a:p>
      </dgm:t>
    </dgm:pt>
    <dgm:pt modelId="{29FCD2FB-851B-49F3-83DF-EC7D8251547D}" type="sibTrans" cxnId="{4F9F8E7F-7952-47FF-81BC-9FD14D2E97DA}">
      <dgm:prSet/>
      <dgm:spPr/>
      <dgm:t>
        <a:bodyPr/>
        <a:lstStyle/>
        <a:p>
          <a:endParaRPr lang="en-US"/>
        </a:p>
      </dgm:t>
    </dgm:pt>
    <dgm:pt modelId="{5F10137F-395C-4426-B076-DD5C3F40C42A}" type="pres">
      <dgm:prSet presAssocID="{69CFF7E3-535C-4A55-B3A3-061308E497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37CE8-AC83-4361-AC5F-15A0077EAEDA}" type="pres">
      <dgm:prSet presAssocID="{4178E7BD-EE42-4C8A-A2B8-CCB0062DAE7B}" presName="node" presStyleLbl="node1" presStyleIdx="0" presStyleCnt="4" custScaleX="120019" custScaleY="79248" custLinFactNeighborX="1358" custLinFactNeighborY="8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93F1-AC38-4400-B62A-3EFA4B4069B6}" type="pres">
      <dgm:prSet presAssocID="{508BD71E-933A-4991-A6DB-8ED3CD44FD85}" presName="sibTrans" presStyleCnt="0"/>
      <dgm:spPr/>
    </dgm:pt>
    <dgm:pt modelId="{E6010D1A-EB0A-4A79-9414-FA82C2474DA1}" type="pres">
      <dgm:prSet presAssocID="{737FB864-CD16-4C47-99D0-F3926F01F542}" presName="node" presStyleLbl="node1" presStyleIdx="1" presStyleCnt="4" custScaleX="115514" custScaleY="121456" custLinFactNeighborX="7475" custLinFactNeighborY="35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90C07-0049-4905-9186-872ECD746AB7}" type="pres">
      <dgm:prSet presAssocID="{49E11517-068E-4219-9265-05F6365E33D5}" presName="sibTrans" presStyleCnt="0"/>
      <dgm:spPr/>
    </dgm:pt>
    <dgm:pt modelId="{7D0EFC5A-87A4-4FE2-B1EE-556C1F607E6B}" type="pres">
      <dgm:prSet presAssocID="{5DCD5CFA-B9A9-410E-9F5A-604E4D973986}" presName="node" presStyleLbl="node1" presStyleIdx="2" presStyleCnt="4" custScaleX="118774" custScaleY="157721" custLinFactNeighborX="-3887" custLinFactNeighborY="-20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736F0-D6D7-4344-B237-E842C4829ED9}" type="pres">
      <dgm:prSet presAssocID="{79945960-D10B-41CF-A593-F32148D1512C}" presName="sibTrans" presStyleCnt="0"/>
      <dgm:spPr/>
    </dgm:pt>
    <dgm:pt modelId="{8D6CDE12-936C-4049-AFE9-E91343947B79}" type="pres">
      <dgm:prSet presAssocID="{41AB0796-0721-4B5B-911C-6077E4B68BF8}" presName="node" presStyleLbl="node1" presStyleIdx="3" presStyleCnt="4" custScaleX="106269" custScaleY="76402" custLinFactNeighborX="4689" custLinFactNeighborY="-8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C016B-1F63-4CA4-A888-449229658C79}" type="presOf" srcId="{5DCD5CFA-B9A9-410E-9F5A-604E4D973986}" destId="{7D0EFC5A-87A4-4FE2-B1EE-556C1F607E6B}" srcOrd="0" destOrd="0" presId="urn:microsoft.com/office/officeart/2005/8/layout/default"/>
    <dgm:cxn modelId="{2542C6A9-134F-4ABA-BFBE-F35DC89067BD}" srcId="{69CFF7E3-535C-4A55-B3A3-061308E49795}" destId="{737FB864-CD16-4C47-99D0-F3926F01F542}" srcOrd="1" destOrd="0" parTransId="{D7F29F85-DBAA-464C-997A-9B75D0ACC79A}" sibTransId="{49E11517-068E-4219-9265-05F6365E33D5}"/>
    <dgm:cxn modelId="{DF400C44-0413-42FB-9BBA-632B768915A6}" type="presOf" srcId="{69CFF7E3-535C-4A55-B3A3-061308E49795}" destId="{5F10137F-395C-4426-B076-DD5C3F40C42A}" srcOrd="0" destOrd="0" presId="urn:microsoft.com/office/officeart/2005/8/layout/default"/>
    <dgm:cxn modelId="{758299AE-95F4-4E48-ADDF-6351A3ED2139}" type="presOf" srcId="{41AB0796-0721-4B5B-911C-6077E4B68BF8}" destId="{8D6CDE12-936C-4049-AFE9-E91343947B79}" srcOrd="0" destOrd="0" presId="urn:microsoft.com/office/officeart/2005/8/layout/default"/>
    <dgm:cxn modelId="{48EAC1B6-0612-4D60-B551-06FC70805F07}" type="presOf" srcId="{737FB864-CD16-4C47-99D0-F3926F01F542}" destId="{E6010D1A-EB0A-4A79-9414-FA82C2474DA1}" srcOrd="0" destOrd="0" presId="urn:microsoft.com/office/officeart/2005/8/layout/default"/>
    <dgm:cxn modelId="{4F9F8E7F-7952-47FF-81BC-9FD14D2E97DA}" srcId="{69CFF7E3-535C-4A55-B3A3-061308E49795}" destId="{41AB0796-0721-4B5B-911C-6077E4B68BF8}" srcOrd="3" destOrd="0" parTransId="{762B4707-652B-45E3-9B69-215A31C53D10}" sibTransId="{29FCD2FB-851B-49F3-83DF-EC7D8251547D}"/>
    <dgm:cxn modelId="{A4CD26F3-CBDA-4158-A7FD-83B4D3BE600A}" srcId="{69CFF7E3-535C-4A55-B3A3-061308E49795}" destId="{4178E7BD-EE42-4C8A-A2B8-CCB0062DAE7B}" srcOrd="0" destOrd="0" parTransId="{570E9940-AA90-459D-80AF-D77B8BDD3E44}" sibTransId="{508BD71E-933A-4991-A6DB-8ED3CD44FD85}"/>
    <dgm:cxn modelId="{377CFDA3-4F39-458E-A417-EA4D16F4FBF5}" type="presOf" srcId="{4178E7BD-EE42-4C8A-A2B8-CCB0062DAE7B}" destId="{E5737CE8-AC83-4361-AC5F-15A0077EAEDA}" srcOrd="0" destOrd="0" presId="urn:microsoft.com/office/officeart/2005/8/layout/default"/>
    <dgm:cxn modelId="{11C4A6C7-11C0-40AD-9900-E2451CA0AA16}" srcId="{69CFF7E3-535C-4A55-B3A3-061308E49795}" destId="{5DCD5CFA-B9A9-410E-9F5A-604E4D973986}" srcOrd="2" destOrd="0" parTransId="{6AFB2BC3-010D-4CB3-8075-6582148F8145}" sibTransId="{79945960-D10B-41CF-A593-F32148D1512C}"/>
    <dgm:cxn modelId="{9FA21A63-0F54-4E60-A276-0925A0F59E2E}" type="presParOf" srcId="{5F10137F-395C-4426-B076-DD5C3F40C42A}" destId="{E5737CE8-AC83-4361-AC5F-15A0077EAEDA}" srcOrd="0" destOrd="0" presId="urn:microsoft.com/office/officeart/2005/8/layout/default"/>
    <dgm:cxn modelId="{026BCA7A-8A3F-49B8-BB58-0953B1025C94}" type="presParOf" srcId="{5F10137F-395C-4426-B076-DD5C3F40C42A}" destId="{A3EB93F1-AC38-4400-B62A-3EFA4B4069B6}" srcOrd="1" destOrd="0" presId="urn:microsoft.com/office/officeart/2005/8/layout/default"/>
    <dgm:cxn modelId="{A3DFBFAB-C7D9-4DAF-9BD5-6002E7B50BE8}" type="presParOf" srcId="{5F10137F-395C-4426-B076-DD5C3F40C42A}" destId="{E6010D1A-EB0A-4A79-9414-FA82C2474DA1}" srcOrd="2" destOrd="0" presId="urn:microsoft.com/office/officeart/2005/8/layout/default"/>
    <dgm:cxn modelId="{8F590EBC-E223-4225-9637-783383A99276}" type="presParOf" srcId="{5F10137F-395C-4426-B076-DD5C3F40C42A}" destId="{F5690C07-0049-4905-9186-872ECD746AB7}" srcOrd="3" destOrd="0" presId="urn:microsoft.com/office/officeart/2005/8/layout/default"/>
    <dgm:cxn modelId="{973BB76F-60C4-4087-8D9C-59C85382A994}" type="presParOf" srcId="{5F10137F-395C-4426-B076-DD5C3F40C42A}" destId="{7D0EFC5A-87A4-4FE2-B1EE-556C1F607E6B}" srcOrd="4" destOrd="0" presId="urn:microsoft.com/office/officeart/2005/8/layout/default"/>
    <dgm:cxn modelId="{026A1B8B-1F85-4BEF-BD8B-6C0F70D298DF}" type="presParOf" srcId="{5F10137F-395C-4426-B076-DD5C3F40C42A}" destId="{A25736F0-D6D7-4344-B237-E842C4829ED9}" srcOrd="5" destOrd="0" presId="urn:microsoft.com/office/officeart/2005/8/layout/default"/>
    <dgm:cxn modelId="{81A8D517-F0ED-46CC-ADAB-383E14689CC5}" type="presParOf" srcId="{5F10137F-395C-4426-B076-DD5C3F40C42A}" destId="{8D6CDE12-936C-4049-AFE9-E91343947B7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5409D-2628-43CF-8EAE-F4B4E464A69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43D02ED-B578-4EDA-BADE-CD7CD049DA9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Rural Water and Sanitation</a:t>
          </a:r>
        </a:p>
        <a:p>
          <a:r>
            <a:rPr lang="en-US" sz="2000" b="1" dirty="0" smtClean="0"/>
            <a:t> Informal Settlement Water and Sanitation</a:t>
          </a:r>
          <a:endParaRPr lang="en-US" sz="2000" b="1" dirty="0"/>
        </a:p>
      </dgm:t>
    </dgm:pt>
    <dgm:pt modelId="{2EC3051D-61AA-4E97-B379-6174DFFE73C4}" type="parTrans" cxnId="{00D4CC93-28EF-4A33-90BE-0A6432853DE6}">
      <dgm:prSet/>
      <dgm:spPr/>
      <dgm:t>
        <a:bodyPr/>
        <a:lstStyle/>
        <a:p>
          <a:endParaRPr lang="en-US"/>
        </a:p>
      </dgm:t>
    </dgm:pt>
    <dgm:pt modelId="{12AE0211-7C4B-43A9-86E9-42E6FB35D66D}" type="sibTrans" cxnId="{00D4CC93-28EF-4A33-90BE-0A6432853DE6}">
      <dgm:prSet/>
      <dgm:spPr/>
      <dgm:t>
        <a:bodyPr/>
        <a:lstStyle/>
        <a:p>
          <a:endParaRPr lang="en-US"/>
        </a:p>
      </dgm:t>
    </dgm:pt>
    <dgm:pt modelId="{9A1A4F42-D09C-4D02-B53A-A400CF799FA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Coherent Water Services  Investments and Management </a:t>
          </a:r>
          <a:endParaRPr lang="en-US" sz="2000" b="1" dirty="0"/>
        </a:p>
      </dgm:t>
    </dgm:pt>
    <dgm:pt modelId="{26F9B44D-C9A4-4C83-9671-22952C4503D8}" type="parTrans" cxnId="{49CD5B9F-3C3F-4A62-8C66-A6C19FAEB1A1}">
      <dgm:prSet/>
      <dgm:spPr/>
      <dgm:t>
        <a:bodyPr/>
        <a:lstStyle/>
        <a:p>
          <a:endParaRPr lang="en-US"/>
        </a:p>
      </dgm:t>
    </dgm:pt>
    <dgm:pt modelId="{A2687CE3-DE1E-4E92-B40D-3F0F10BE71FD}" type="sibTrans" cxnId="{49CD5B9F-3C3F-4A62-8C66-A6C19FAEB1A1}">
      <dgm:prSet/>
      <dgm:spPr/>
      <dgm:t>
        <a:bodyPr/>
        <a:lstStyle/>
        <a:p>
          <a:endParaRPr lang="en-US"/>
        </a:p>
      </dgm:t>
    </dgm:pt>
    <dgm:pt modelId="{DFCF29FC-514F-437A-8B9F-6E67B9C9810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Urban </a:t>
          </a:r>
          <a:r>
            <a:rPr lang="en-US" sz="2000" b="1" dirty="0" err="1" smtClean="0"/>
            <a:t>Centres</a:t>
          </a:r>
          <a:r>
            <a:rPr lang="en-US" sz="2000" b="1" dirty="0" smtClean="0"/>
            <a:t> Water and Sanitation</a:t>
          </a:r>
          <a:endParaRPr lang="en-US" sz="2000" b="1" dirty="0"/>
        </a:p>
      </dgm:t>
    </dgm:pt>
    <dgm:pt modelId="{4B27BDFA-E3D4-4C16-A081-E713100ACB40}" type="parTrans" cxnId="{06454F81-BE94-4C5C-848B-24C7EAED20BD}">
      <dgm:prSet/>
      <dgm:spPr/>
      <dgm:t>
        <a:bodyPr/>
        <a:lstStyle/>
        <a:p>
          <a:endParaRPr lang="en-US"/>
        </a:p>
      </dgm:t>
    </dgm:pt>
    <dgm:pt modelId="{AD5AB34E-A26A-447D-BCB7-112D37FB18DE}" type="sibTrans" cxnId="{06454F81-BE94-4C5C-848B-24C7EAED20BD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D813E2A3-8D18-423B-BA72-04CAE97E0D76}" type="pres">
      <dgm:prSet presAssocID="{28C5409D-2628-43CF-8EAE-F4B4E464A692}" presName="Name0" presStyleCnt="0">
        <dgm:presLayoutVars>
          <dgm:dir/>
          <dgm:resizeHandles val="exact"/>
        </dgm:presLayoutVars>
      </dgm:prSet>
      <dgm:spPr/>
    </dgm:pt>
    <dgm:pt modelId="{3593047D-AF59-416E-B714-A31067059F8B}" type="pres">
      <dgm:prSet presAssocID="{28C5409D-2628-43CF-8EAE-F4B4E464A692}" presName="vNodes" presStyleCnt="0"/>
      <dgm:spPr/>
    </dgm:pt>
    <dgm:pt modelId="{7FEA2551-A208-48DE-AB4A-19D51D1A50FE}" type="pres">
      <dgm:prSet presAssocID="{843D02ED-B578-4EDA-BADE-CD7CD049DA90}" presName="node" presStyleLbl="node1" presStyleIdx="0" presStyleCnt="3" custScaleX="368860" custScaleY="256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1F1B6-93EF-44B4-8264-962EA4A7B0D8}" type="pres">
      <dgm:prSet presAssocID="{12AE0211-7C4B-43A9-86E9-42E6FB35D66D}" presName="spacerT" presStyleCnt="0"/>
      <dgm:spPr/>
    </dgm:pt>
    <dgm:pt modelId="{A9BA3391-8845-4CB1-9CD6-ECD8F98D72B6}" type="pres">
      <dgm:prSet presAssocID="{12AE0211-7C4B-43A9-86E9-42E6FB35D66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46F3912-3FF2-4767-91C9-0470B454268C}" type="pres">
      <dgm:prSet presAssocID="{12AE0211-7C4B-43A9-86E9-42E6FB35D66D}" presName="spacerB" presStyleCnt="0"/>
      <dgm:spPr/>
    </dgm:pt>
    <dgm:pt modelId="{4E73CF78-4FF1-489E-8858-A66ED024D50B}" type="pres">
      <dgm:prSet presAssocID="{DFCF29FC-514F-437A-8B9F-6E67B9C9810D}" presName="node" presStyleLbl="node1" presStyleIdx="1" presStyleCnt="3" custScaleX="248189" custScaleY="173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B6517-4B33-49AE-A946-D93C1292B8DA}" type="pres">
      <dgm:prSet presAssocID="{28C5409D-2628-43CF-8EAE-F4B4E464A692}" presName="sibTransLast" presStyleLbl="sibTrans2D1" presStyleIdx="1" presStyleCnt="2" custAng="180452" custScaleX="536564" custScaleY="161940" custLinFactX="-67681" custLinFactY="41361" custLinFactNeighborX="-100000" custLinFactNeighborY="100000"/>
      <dgm:spPr/>
      <dgm:t>
        <a:bodyPr/>
        <a:lstStyle/>
        <a:p>
          <a:endParaRPr lang="en-US"/>
        </a:p>
      </dgm:t>
    </dgm:pt>
    <dgm:pt modelId="{BED029B1-6045-45E5-B4BE-473FBA43B85F}" type="pres">
      <dgm:prSet presAssocID="{28C5409D-2628-43CF-8EAE-F4B4E464A69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6B53F2C-56C0-40EF-935B-6D67BE6AC1BC}" type="pres">
      <dgm:prSet presAssocID="{28C5409D-2628-43CF-8EAE-F4B4E464A692}" presName="lastNode" presStyleLbl="node1" presStyleIdx="2" presStyleCnt="3" custScaleX="123374" custScaleY="117357" custLinFactNeighborX="345" custLinFactNeighborY="-8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DE310-ACCE-4A80-A855-5CEC57BB1842}" type="presOf" srcId="{9A1A4F42-D09C-4D02-B53A-A400CF799FAB}" destId="{16B53F2C-56C0-40EF-935B-6D67BE6AC1BC}" srcOrd="0" destOrd="0" presId="urn:microsoft.com/office/officeart/2005/8/layout/equation2"/>
    <dgm:cxn modelId="{5DA2C5C9-5173-4FC2-9A60-CE62BC791EB2}" type="presOf" srcId="{DFCF29FC-514F-437A-8B9F-6E67B9C9810D}" destId="{4E73CF78-4FF1-489E-8858-A66ED024D50B}" srcOrd="0" destOrd="0" presId="urn:microsoft.com/office/officeart/2005/8/layout/equation2"/>
    <dgm:cxn modelId="{948A6171-5B2A-4C8F-BC6D-C085FFA6BF17}" type="presOf" srcId="{28C5409D-2628-43CF-8EAE-F4B4E464A692}" destId="{D813E2A3-8D18-423B-BA72-04CAE97E0D76}" srcOrd="0" destOrd="0" presId="urn:microsoft.com/office/officeart/2005/8/layout/equation2"/>
    <dgm:cxn modelId="{26E86F04-CBB0-477A-8033-FE42A779C433}" type="presOf" srcId="{843D02ED-B578-4EDA-BADE-CD7CD049DA90}" destId="{7FEA2551-A208-48DE-AB4A-19D51D1A50FE}" srcOrd="0" destOrd="0" presId="urn:microsoft.com/office/officeart/2005/8/layout/equation2"/>
    <dgm:cxn modelId="{3176FC3B-ECA2-4326-9716-5CC6800E7E52}" type="presOf" srcId="{AD5AB34E-A26A-447D-BCB7-112D37FB18DE}" destId="{79AB6517-4B33-49AE-A946-D93C1292B8DA}" srcOrd="0" destOrd="0" presId="urn:microsoft.com/office/officeart/2005/8/layout/equation2"/>
    <dgm:cxn modelId="{2AB1A9F6-9A3B-4C4A-8FBE-5F66AF77476F}" type="presOf" srcId="{12AE0211-7C4B-43A9-86E9-42E6FB35D66D}" destId="{A9BA3391-8845-4CB1-9CD6-ECD8F98D72B6}" srcOrd="0" destOrd="0" presId="urn:microsoft.com/office/officeart/2005/8/layout/equation2"/>
    <dgm:cxn modelId="{06454F81-BE94-4C5C-848B-24C7EAED20BD}" srcId="{28C5409D-2628-43CF-8EAE-F4B4E464A692}" destId="{DFCF29FC-514F-437A-8B9F-6E67B9C9810D}" srcOrd="1" destOrd="0" parTransId="{4B27BDFA-E3D4-4C16-A081-E713100ACB40}" sibTransId="{AD5AB34E-A26A-447D-BCB7-112D37FB18DE}"/>
    <dgm:cxn modelId="{00D4CC93-28EF-4A33-90BE-0A6432853DE6}" srcId="{28C5409D-2628-43CF-8EAE-F4B4E464A692}" destId="{843D02ED-B578-4EDA-BADE-CD7CD049DA90}" srcOrd="0" destOrd="0" parTransId="{2EC3051D-61AA-4E97-B379-6174DFFE73C4}" sibTransId="{12AE0211-7C4B-43A9-86E9-42E6FB35D66D}"/>
    <dgm:cxn modelId="{3997AF11-19D7-4990-94FD-540B73B05421}" type="presOf" srcId="{AD5AB34E-A26A-447D-BCB7-112D37FB18DE}" destId="{BED029B1-6045-45E5-B4BE-473FBA43B85F}" srcOrd="1" destOrd="0" presId="urn:microsoft.com/office/officeart/2005/8/layout/equation2"/>
    <dgm:cxn modelId="{49CD5B9F-3C3F-4A62-8C66-A6C19FAEB1A1}" srcId="{28C5409D-2628-43CF-8EAE-F4B4E464A692}" destId="{9A1A4F42-D09C-4D02-B53A-A400CF799FAB}" srcOrd="2" destOrd="0" parTransId="{26F9B44D-C9A4-4C83-9671-22952C4503D8}" sibTransId="{A2687CE3-DE1E-4E92-B40D-3F0F10BE71FD}"/>
    <dgm:cxn modelId="{C0A2E049-8DDD-4A41-9A7F-5A1C00C12A46}" type="presParOf" srcId="{D813E2A3-8D18-423B-BA72-04CAE97E0D76}" destId="{3593047D-AF59-416E-B714-A31067059F8B}" srcOrd="0" destOrd="0" presId="urn:microsoft.com/office/officeart/2005/8/layout/equation2"/>
    <dgm:cxn modelId="{F9157AD4-A680-47FB-9519-BBB71FC51036}" type="presParOf" srcId="{3593047D-AF59-416E-B714-A31067059F8B}" destId="{7FEA2551-A208-48DE-AB4A-19D51D1A50FE}" srcOrd="0" destOrd="0" presId="urn:microsoft.com/office/officeart/2005/8/layout/equation2"/>
    <dgm:cxn modelId="{81C12C21-6CD6-4F38-9181-185BA6D0AA7F}" type="presParOf" srcId="{3593047D-AF59-416E-B714-A31067059F8B}" destId="{F6E1F1B6-93EF-44B4-8264-962EA4A7B0D8}" srcOrd="1" destOrd="0" presId="urn:microsoft.com/office/officeart/2005/8/layout/equation2"/>
    <dgm:cxn modelId="{655FA0DA-7AE6-4024-82F1-076867EF9C28}" type="presParOf" srcId="{3593047D-AF59-416E-B714-A31067059F8B}" destId="{A9BA3391-8845-4CB1-9CD6-ECD8F98D72B6}" srcOrd="2" destOrd="0" presId="urn:microsoft.com/office/officeart/2005/8/layout/equation2"/>
    <dgm:cxn modelId="{A2CAB554-4152-43CB-8C60-FBDC9678AA9C}" type="presParOf" srcId="{3593047D-AF59-416E-B714-A31067059F8B}" destId="{D46F3912-3FF2-4767-91C9-0470B454268C}" srcOrd="3" destOrd="0" presId="urn:microsoft.com/office/officeart/2005/8/layout/equation2"/>
    <dgm:cxn modelId="{FB827480-B315-4457-AD92-BB4EEAB005C9}" type="presParOf" srcId="{3593047D-AF59-416E-B714-A31067059F8B}" destId="{4E73CF78-4FF1-489E-8858-A66ED024D50B}" srcOrd="4" destOrd="0" presId="urn:microsoft.com/office/officeart/2005/8/layout/equation2"/>
    <dgm:cxn modelId="{49860925-7FEF-4FE6-9CF6-1BC35F9C4726}" type="presParOf" srcId="{D813E2A3-8D18-423B-BA72-04CAE97E0D76}" destId="{79AB6517-4B33-49AE-A946-D93C1292B8DA}" srcOrd="1" destOrd="0" presId="urn:microsoft.com/office/officeart/2005/8/layout/equation2"/>
    <dgm:cxn modelId="{22CD9B57-71EB-4657-889F-74DC0DB7A776}" type="presParOf" srcId="{79AB6517-4B33-49AE-A946-D93C1292B8DA}" destId="{BED029B1-6045-45E5-B4BE-473FBA43B85F}" srcOrd="0" destOrd="0" presId="urn:microsoft.com/office/officeart/2005/8/layout/equation2"/>
    <dgm:cxn modelId="{2F02F08E-434A-4225-9929-C20CC2FD4801}" type="presParOf" srcId="{D813E2A3-8D18-423B-BA72-04CAE97E0D76}" destId="{16B53F2C-56C0-40EF-935B-6D67BE6AC1B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37CE8-AC83-4361-AC5F-15A0077EAEDA}">
      <dsp:nvSpPr>
        <dsp:cNvPr id="0" name=""/>
        <dsp:cNvSpPr/>
      </dsp:nvSpPr>
      <dsp:spPr>
        <a:xfrm>
          <a:off x="697433" y="568176"/>
          <a:ext cx="3838232" cy="152062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There should be a differentiated local government model</a:t>
          </a:r>
          <a:endParaRPr lang="en-US" sz="2200" b="1" kern="1200" dirty="0"/>
        </a:p>
      </dsp:txBody>
      <dsp:txXfrm>
        <a:off x="697433" y="568176"/>
        <a:ext cx="3838232" cy="1520620"/>
      </dsp:txXfrm>
    </dsp:sp>
    <dsp:sp modelId="{E6010D1A-EB0A-4A79-9414-FA82C2474DA1}">
      <dsp:nvSpPr>
        <dsp:cNvPr id="0" name=""/>
        <dsp:cNvSpPr/>
      </dsp:nvSpPr>
      <dsp:spPr>
        <a:xfrm>
          <a:off x="5051091" y="681213"/>
          <a:ext cx="3694161" cy="233051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Devolution of certain provincial functions to stronger municipalities.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Strong local municipalities to not be located in Districts.</a:t>
          </a:r>
          <a:endParaRPr lang="en-US" sz="2200" b="1" kern="1200" dirty="0"/>
        </a:p>
      </dsp:txBody>
      <dsp:txXfrm>
        <a:off x="5051091" y="681213"/>
        <a:ext cx="3694161" cy="2330512"/>
      </dsp:txXfrm>
    </dsp:sp>
    <dsp:sp modelId="{7D0EFC5A-87A4-4FE2-B1EE-556C1F607E6B}">
      <dsp:nvSpPr>
        <dsp:cNvPr id="0" name=""/>
        <dsp:cNvSpPr/>
      </dsp:nvSpPr>
      <dsp:spPr>
        <a:xfrm>
          <a:off x="697433" y="2257434"/>
          <a:ext cx="3798417" cy="302637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District municipalities should focus on coordinating, planning and support to local municipalities functions.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District municipalities should exist only in areas where there are weak local municipalities</a:t>
          </a:r>
        </a:p>
      </dsp:txBody>
      <dsp:txXfrm>
        <a:off x="697433" y="2257434"/>
        <a:ext cx="3798417" cy="3026370"/>
      </dsp:txXfrm>
    </dsp:sp>
    <dsp:sp modelId="{8D6CDE12-936C-4049-AFE9-E91343947B79}">
      <dsp:nvSpPr>
        <dsp:cNvPr id="0" name=""/>
        <dsp:cNvSpPr/>
      </dsp:nvSpPr>
      <dsp:spPr>
        <a:xfrm>
          <a:off x="5089914" y="3273494"/>
          <a:ext cx="3398504" cy="146601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 dirty="0" smtClean="0"/>
            <a:t>There should be a new funding model for District municipalities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5089914" y="3273494"/>
        <a:ext cx="3398504" cy="1466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A2551-A208-48DE-AB4A-19D51D1A50FE}">
      <dsp:nvSpPr>
        <dsp:cNvPr id="0" name=""/>
        <dsp:cNvSpPr/>
      </dsp:nvSpPr>
      <dsp:spPr>
        <a:xfrm>
          <a:off x="6185" y="3633"/>
          <a:ext cx="3220575" cy="2235308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Rural Water and Sanitation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Informal Settlement Water and Sanitation</a:t>
          </a:r>
          <a:endParaRPr lang="en-US" sz="2000" b="1" kern="1200" dirty="0"/>
        </a:p>
      </dsp:txBody>
      <dsp:txXfrm>
        <a:off x="477827" y="330986"/>
        <a:ext cx="2277291" cy="1580602"/>
      </dsp:txXfrm>
    </dsp:sp>
    <dsp:sp modelId="{A9BA3391-8845-4CB1-9CD6-ECD8F98D72B6}">
      <dsp:nvSpPr>
        <dsp:cNvPr id="0" name=""/>
        <dsp:cNvSpPr/>
      </dsp:nvSpPr>
      <dsp:spPr>
        <a:xfrm>
          <a:off x="1363269" y="2309838"/>
          <a:ext cx="506407" cy="50640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30393" y="2503488"/>
        <a:ext cx="372159" cy="119107"/>
      </dsp:txXfrm>
    </dsp:sp>
    <dsp:sp modelId="{4E73CF78-4FF1-489E-8858-A66ED024D50B}">
      <dsp:nvSpPr>
        <dsp:cNvPr id="0" name=""/>
        <dsp:cNvSpPr/>
      </dsp:nvSpPr>
      <dsp:spPr>
        <a:xfrm>
          <a:off x="532984" y="2887142"/>
          <a:ext cx="2166977" cy="151420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Urban </a:t>
          </a:r>
          <a:r>
            <a:rPr lang="en-US" sz="2000" b="1" kern="1200" dirty="0" err="1" smtClean="0"/>
            <a:t>Centres</a:t>
          </a:r>
          <a:r>
            <a:rPr lang="en-US" sz="2000" b="1" kern="1200" dirty="0" smtClean="0"/>
            <a:t> Water and Sanitation</a:t>
          </a:r>
          <a:endParaRPr lang="en-US" sz="2000" b="1" kern="1200" dirty="0"/>
        </a:p>
      </dsp:txBody>
      <dsp:txXfrm>
        <a:off x="850330" y="3108892"/>
        <a:ext cx="1532285" cy="1070701"/>
      </dsp:txXfrm>
    </dsp:sp>
    <dsp:sp modelId="{79AB6517-4B33-49AE-A946-D93C1292B8DA}">
      <dsp:nvSpPr>
        <dsp:cNvPr id="0" name=""/>
        <dsp:cNvSpPr/>
      </dsp:nvSpPr>
      <dsp:spPr>
        <a:xfrm rot="19096">
          <a:off x="2281801" y="2310288"/>
          <a:ext cx="1496108" cy="52597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281802" y="2415046"/>
        <a:ext cx="1338314" cy="315587"/>
      </dsp:txXfrm>
    </dsp:sp>
    <dsp:sp modelId="{16B53F2C-56C0-40EF-935B-6D67BE6AC1BC}">
      <dsp:nvSpPr>
        <dsp:cNvPr id="0" name=""/>
        <dsp:cNvSpPr/>
      </dsp:nvSpPr>
      <dsp:spPr>
        <a:xfrm>
          <a:off x="3750967" y="1026968"/>
          <a:ext cx="2154396" cy="2049325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Coherent Water Services  Investments and Management </a:t>
          </a:r>
          <a:endParaRPr lang="en-US" sz="2000" b="1" kern="1200" dirty="0"/>
        </a:p>
      </dsp:txBody>
      <dsp:txXfrm>
        <a:off x="4066471" y="1327085"/>
        <a:ext cx="1523388" cy="1449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ZA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310" y="2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95F1E8F-4337-4EEA-ADE0-1816A0B15578}" type="datetimeFigureOut">
              <a:rPr lang="en-ZA" altLang="en-US"/>
              <a:pPr>
                <a:defRPr/>
              </a:pPr>
              <a:t>2019/01/25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030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Z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310" y="8917030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D877F5E-48A0-4D35-8E8F-FB17EE24D76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8547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ZA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310" y="2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8EE57824-2140-44FD-9E28-D8DE1A0246F8}" type="datetimeFigureOut">
              <a:rPr lang="en-ZA" altLang="en-US"/>
              <a:pPr>
                <a:defRPr/>
              </a:pPr>
              <a:t>2019/01/25</a:t>
            </a:fld>
            <a:endParaRPr lang="en-Z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44" tIns="45072" rIns="90144" bIns="45072" rtlCol="0" anchor="ctr"/>
          <a:lstStyle/>
          <a:p>
            <a:pPr lvl="0"/>
            <a:endParaRPr lang="en-Z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23" y="4517824"/>
            <a:ext cx="5682643" cy="3696534"/>
          </a:xfrm>
          <a:prstGeom prst="rect">
            <a:avLst/>
          </a:prstGeom>
        </p:spPr>
        <p:txBody>
          <a:bodyPr vert="horz" wrap="square" lIns="90144" tIns="45072" rIns="90144" bIns="45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ZA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29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Z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310" y="8918529"/>
            <a:ext cx="3078513" cy="469948"/>
          </a:xfrm>
          <a:prstGeom prst="rect">
            <a:avLst/>
          </a:prstGeom>
        </p:spPr>
        <p:txBody>
          <a:bodyPr vert="horz" wrap="square" lIns="90144" tIns="45072" rIns="90144" bIns="4507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807BF63-E7EA-48FD-A890-33BD889E66D7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75504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32415" indent="-28169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26792" indent="-22535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577507" indent="-22535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28223" indent="-22535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478941" indent="-225358" defTabSz="45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29656" indent="-225358" defTabSz="45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380374" indent="-225358" defTabSz="45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31091" indent="-225358" defTabSz="4507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B23A657-0FE4-40FD-8861-3AF8735E6FF9}" type="slidenum">
              <a:rPr lang="en-ZA" altLang="en-US" smtClean="0"/>
              <a:pPr/>
              <a:t>1</a:t>
            </a:fld>
            <a:endParaRPr lang="en-Z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79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9A19-C812-1741-A1C2-67B0790C7D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4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0" y="836712"/>
            <a:ext cx="4352156" cy="2088232"/>
          </a:xfrm>
        </p:spPr>
        <p:txBody>
          <a:bodyPr anchor="ctr"/>
          <a:lstStyle>
            <a:lvl1pPr algn="ctr">
              <a:defRPr sz="24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ENTER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2824" y="3068960"/>
            <a:ext cx="4368800" cy="1368152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Enter Meeting and 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4339" y="6205536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68EB-0DFE-4EAD-9AB0-6892D02DC9CC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771AC7C-942F-450F-AE9F-48ABDBD49A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 Placeholder 8"/>
          <p:cNvSpPr txBox="1">
            <a:spLocks/>
          </p:cNvSpPr>
          <p:nvPr userDrawn="1"/>
        </p:nvSpPr>
        <p:spPr>
          <a:xfrm>
            <a:off x="74464" y="4747395"/>
            <a:ext cx="259715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rgbClr val="005D2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-12824" y="4581128"/>
            <a:ext cx="259715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896" y="4717119"/>
            <a:ext cx="3412976" cy="44881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rgbClr val="005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enter Date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567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219C6-9DCD-4B25-8045-661A28C93840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69218" y="3150840"/>
            <a:ext cx="38147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ZA" sz="2800" b="1" dirty="0" smtClean="0">
                <a:solidFill>
                  <a:srgbClr val="F967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2800" b="1" dirty="0">
              <a:solidFill>
                <a:srgbClr val="F967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710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0E3F-A316-4D5F-A2EC-C579BE8BC39E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F6C3-2C39-41F3-8068-C91AF65757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61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CD10-9ECF-436F-A9CC-62457A327D42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81F1-635A-4234-BF8B-81467AA297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52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B76B-7061-4AB6-962F-5EDD7338745E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F2DA-B8B7-4757-899C-B833A2E55C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24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A45B-7C88-4C98-83B8-B7FA17EC9730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BA89-0625-4A0B-9E8E-0C6AA6EC87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23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709A52-D39C-4D4F-A2C7-DF9978726B26}" type="datetime1">
              <a:rPr lang="en-ZA" altLang="en-US" smtClean="0"/>
              <a:t>2019/01/25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9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BA5D3079-342B-436C-945A-9E1B8EFA29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64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24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0847"/>
            <a:ext cx="7886700" cy="411611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3147-4C6F-411C-A9BE-6B969405037A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74" y="6356350"/>
            <a:ext cx="486966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73200B-CD01-40FD-9F7E-DB68DF9A3C8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08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219C6-9DCD-4B25-8045-661A28C93840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5350" y="6375400"/>
            <a:ext cx="486966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FFE2B6-938D-47C6-8A9B-DD6FD95CA4F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8650" y="147991"/>
            <a:ext cx="78867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ZA" sz="2400" b="1" dirty="0" smtClean="0">
              <a:solidFill>
                <a:srgbClr val="F9671C"/>
              </a:solidFill>
            </a:endParaRPr>
          </a:p>
          <a:p>
            <a:pPr algn="ctr"/>
            <a:r>
              <a:rPr lang="en-ZA" sz="2400" b="1" dirty="0" smtClean="0">
                <a:solidFill>
                  <a:srgbClr val="F9671C"/>
                </a:solidFill>
              </a:rPr>
              <a:t>Presentation Outline</a:t>
            </a:r>
          </a:p>
          <a:p>
            <a:pPr algn="ctr"/>
            <a:endParaRPr lang="en-ZA" sz="2400" b="1" dirty="0" smtClean="0">
              <a:solidFill>
                <a:srgbClr val="F9671C"/>
              </a:solidFill>
            </a:endParaRPr>
          </a:p>
          <a:p>
            <a:pPr algn="ctr"/>
            <a:endParaRPr lang="en-ZA" sz="2400" b="1" dirty="0">
              <a:solidFill>
                <a:srgbClr val="F9671C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2113" y="1412776"/>
            <a:ext cx="7759774" cy="437564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859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457200"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75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24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enter Heading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219C6-9DCD-4B25-8045-661A28C93840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0965" y="6356349"/>
            <a:ext cx="630982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FFE2B6-938D-47C6-8A9B-DD6FD95CA4F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2060848"/>
            <a:ext cx="8047806" cy="410445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48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48" y="1052737"/>
            <a:ext cx="7886700" cy="1728192"/>
          </a:xfrm>
        </p:spPr>
        <p:txBody>
          <a:bodyPr anchor="ctr"/>
          <a:lstStyle>
            <a:lvl1pPr algn="ctr">
              <a:defRPr sz="24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84984"/>
            <a:ext cx="7886700" cy="2592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B954-5FC1-4E57-BE9D-6F3CA8B59496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0000"/>
            <a:ext cx="702990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9634C8-74A5-40CB-934A-CD2A3BFAA19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0377-9DA1-4FD9-BFAF-7F0ACE404FF3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0566" y="6362700"/>
            <a:ext cx="486966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1B44E7-E1DC-4BA0-A8D3-21BCA9610FF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393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 sz="24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enter sub-heading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enter sub-heading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2548-84F6-42CB-9865-ED31DA31A4AC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42950" cy="365125"/>
          </a:xfrm>
        </p:spPr>
        <p:txBody>
          <a:bodyPr/>
          <a:lstStyle>
            <a:lvl1pPr>
              <a:defRPr sz="1050" b="1"/>
            </a:lvl1pPr>
          </a:lstStyle>
          <a:p>
            <a:pPr>
              <a:defRPr/>
            </a:pPr>
            <a:fld id="{806F8076-3A8E-4B46-B4F5-C8C36042237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4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2400" b="1">
                <a:solidFill>
                  <a:srgbClr val="F967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C6D0-C4B2-4B79-8281-4B0BBDC0C753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7174" y="6356350"/>
            <a:ext cx="414958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772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F3B9-10B1-49C4-A767-82CE7696D4A1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375400"/>
            <a:ext cx="414958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AE5F84-E312-425D-9DEB-2BEEBC90EA2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45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219C6-9DCD-4B25-8045-661A28C93840}" type="datetime1">
              <a:rPr lang="en-US" altLang="en-US" smtClean="0"/>
              <a:t>1/25/2019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FFE2B6-938D-47C6-8A9B-DD6FD95CA4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57" r:id="rId3"/>
    <p:sldLayoutId id="2147483756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8" r:id="rId10"/>
    <p:sldLayoutId id="2147483751" r:id="rId11"/>
    <p:sldLayoutId id="2147483752" r:id="rId12"/>
    <p:sldLayoutId id="2147483753" r:id="rId13"/>
    <p:sldLayoutId id="2147483754" r:id="rId14"/>
    <p:sldLayoutId id="2147483759" r:id="rId1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health-e.org.za/author/tshilidzituwani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shleyl@cogta.gov.za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7944" y="3899520"/>
            <a:ext cx="3412976" cy="89763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ZA" sz="1800" dirty="0" smtClean="0">
                <a:latin typeface="+mn-lt"/>
              </a:rPr>
              <a:t>Presenter: Ashley Losch</a:t>
            </a:r>
          </a:p>
          <a:p>
            <a:r>
              <a:rPr lang="en-ZA" sz="1800" dirty="0" smtClean="0">
                <a:latin typeface="+mn-lt"/>
              </a:rPr>
              <a:t>National Department of Cooperative Governance</a:t>
            </a:r>
            <a:endParaRPr lang="en-ZA" sz="1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32656"/>
            <a:ext cx="3639368" cy="45858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DWS MINISTER’S MEETING WITH WSA’s ON POWERS AND FUNCTIONS</a:t>
            </a:r>
          </a:p>
          <a:p>
            <a:pPr algn="ctr"/>
            <a:endParaRPr lang="en-GB" sz="20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25 JANUARY 2019</a:t>
            </a:r>
          </a:p>
          <a:p>
            <a:pPr algn="ctr"/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BIRCHWOOD HOTEL</a:t>
            </a:r>
          </a:p>
          <a:p>
            <a:pPr algn="ctr"/>
            <a:endParaRPr lang="en-GB" sz="2800" b="1" dirty="0" smtClean="0">
              <a:solidFill>
                <a:srgbClr val="F9671C"/>
              </a:solidFill>
              <a:latin typeface="+mn-lt"/>
            </a:endParaRPr>
          </a:p>
          <a:p>
            <a:pPr algn="ctr"/>
            <a:r>
              <a:rPr lang="en-GB" sz="2400" b="1" dirty="0" smtClean="0">
                <a:solidFill>
                  <a:srgbClr val="F9671C"/>
                </a:solidFill>
                <a:latin typeface="+mn-lt"/>
              </a:rPr>
              <a:t>THE </a:t>
            </a:r>
            <a:r>
              <a:rPr lang="en-GB" sz="2400" b="1" dirty="0">
                <a:solidFill>
                  <a:srgbClr val="F9671C"/>
                </a:solidFill>
                <a:latin typeface="+mn-lt"/>
              </a:rPr>
              <a:t>RECONFIGURATION OF </a:t>
            </a:r>
            <a:r>
              <a:rPr lang="en-GB" sz="2400" b="1" dirty="0" smtClean="0">
                <a:solidFill>
                  <a:srgbClr val="F9671C"/>
                </a:solidFill>
                <a:latin typeface="+mn-lt"/>
              </a:rPr>
              <a:t>THE TWO-TIER LG SYSTEM  WITHIN A LARGER MUNICIPAL POWERS AND FUNCTIONS POLICY FRAMEWORK</a:t>
            </a:r>
            <a:endParaRPr lang="en-GB" sz="2400" b="1" dirty="0" smtClean="0">
              <a:solidFill>
                <a:srgbClr val="F9671C"/>
              </a:solidFill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4067944" y="4854377"/>
            <a:ext cx="3412976" cy="4488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1" kern="1200">
                <a:solidFill>
                  <a:srgbClr val="005D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1053450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5D28"/>
                </a:solidFill>
              </a:rPr>
              <a:t>Coordinating and facilitating urban and regional development planning</a:t>
            </a:r>
            <a:endParaRPr lang="en-US" dirty="0">
              <a:solidFill>
                <a:srgbClr val="005D2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43666"/>
              </p:ext>
            </p:extLst>
          </p:nvPr>
        </p:nvGraphicFramePr>
        <p:xfrm>
          <a:off x="628650" y="1690688"/>
          <a:ext cx="284895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Acrobat Document" r:id="rId3" imgW="5666991" imgH="8019772" progId="AcroExch.Document.DC">
                  <p:embed/>
                </p:oleObj>
              </mc:Choice>
              <mc:Fallback>
                <p:oleObj name="Acrobat Document" r:id="rId3" imgW="5666991" imgH="801977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690688"/>
                        <a:ext cx="284895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64" y="2135780"/>
            <a:ext cx="2534557" cy="32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504EE-CFF6-4A24-8F69-A3C27B2A9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2135780"/>
            <a:ext cx="2088232" cy="31738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74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05" y="188641"/>
            <a:ext cx="8611827" cy="93610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5D28"/>
                </a:solidFill>
                <a:latin typeface="+mn-lt"/>
              </a:rPr>
              <a:t>District as Regional Anchor: spatial connectivity, land-use, settlements, transport, economy, environment</a:t>
            </a:r>
            <a:endParaRPr lang="en-US" dirty="0">
              <a:solidFill>
                <a:srgbClr val="005D28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" y="1484784"/>
            <a:ext cx="8424936" cy="4665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7056" y="6325572"/>
            <a:ext cx="2055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Source: Draft NSDF, 2018)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84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78" y="548680"/>
            <a:ext cx="7886700" cy="547260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Two-tier Types: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rgbClr val="00B050"/>
                </a:solidFill>
                <a:latin typeface="+mn-lt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+mn-lt"/>
              </a:rPr>
            </a:b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2. C2: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Powers and Functions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for Service Delivery: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21 WSAs 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15" y="124519"/>
            <a:ext cx="8984541" cy="615207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31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Performance: WSAs</a:t>
            </a:r>
            <a:endParaRPr lang="en-ZA" sz="31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92" y="740580"/>
            <a:ext cx="3862266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n-lt"/>
              </a:rPr>
              <a:t>3. Performance </a:t>
            </a:r>
            <a:r>
              <a:rPr lang="en-US" sz="2200" b="1" dirty="0">
                <a:latin typeface="+mn-lt"/>
              </a:rPr>
              <a:t>of Water Service </a:t>
            </a:r>
            <a:r>
              <a:rPr lang="en-US" sz="2200" b="1" dirty="0" smtClean="0">
                <a:latin typeface="+mn-lt"/>
              </a:rPr>
              <a:t>Authorities</a:t>
            </a:r>
            <a:endParaRPr lang="en-US" sz="2200" dirty="0">
              <a:latin typeface="+mn-lt"/>
            </a:endParaRPr>
          </a:p>
        </p:txBody>
      </p:sp>
      <p:pic>
        <p:nvPicPr>
          <p:cNvPr id="6" name="Picture 5" descr="C:\Users\User\Documents\P&amp;F10\Presentations and figures\Maps\JPEG\B1_National_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1" y="1651067"/>
            <a:ext cx="4022351" cy="246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:\mun info\Municipal Vulnerability MUSSA 2015_0103201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13" y="1549545"/>
            <a:ext cx="4375575" cy="262099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2" y="4408808"/>
            <a:ext cx="4543234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066992" y="4544212"/>
            <a:ext cx="3861812" cy="1938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WSAs mostly in </a:t>
            </a:r>
            <a:r>
              <a:rPr lang="en-GB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areas with limited </a:t>
            </a:r>
            <a:r>
              <a:rPr lang="en-GB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availability of professional</a:t>
            </a:r>
            <a:r>
              <a:rPr lang="en-GB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technical and administrative </a:t>
            </a:r>
            <a:r>
              <a:rPr lang="en-GB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capacity: difficult </a:t>
            </a:r>
            <a:r>
              <a:rPr lang="en-GB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recruit and retain qualified engineers. 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5132" y="739726"/>
            <a:ext cx="439408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F4718"/>
                </a:solidFill>
                <a:latin typeface="+mn-lt"/>
              </a:rPr>
              <a:t>Extreme and High Water Service Vulnerability across all WSAs = 78</a:t>
            </a:r>
            <a:r>
              <a:rPr lang="en-US" sz="2000" dirty="0" smtClean="0">
                <a:solidFill>
                  <a:srgbClr val="EF4718"/>
                </a:solidFill>
                <a:latin typeface="+mn-lt"/>
              </a:rPr>
              <a:t>%</a:t>
            </a:r>
            <a:endParaRPr lang="en-US" sz="2000" dirty="0">
              <a:solidFill>
                <a:srgbClr val="EF4718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8943" y="1680443"/>
            <a:ext cx="1872208" cy="2613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Many of the WSA  municipalities “newly” established with little municipal infrastructure in 2000.</a:t>
            </a:r>
          </a:p>
        </p:txBody>
      </p:sp>
    </p:spTree>
    <p:extLst>
      <p:ext uri="{BB962C8B-B14F-4D97-AF65-F5344CB8AC3E}">
        <p14:creationId xmlns:p14="http://schemas.microsoft.com/office/powerpoint/2010/main" val="13348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9859"/>
            <a:ext cx="9144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2" descr="http://www.health-e.org.za/wp-content/uploads/2015/05/Sewage-spill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 bwMode="auto">
          <a:xfrm>
            <a:off x="1835696" y="1844824"/>
            <a:ext cx="5184576" cy="34457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7132" y="446452"/>
            <a:ext cx="8654319" cy="626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rIns="4572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FFC8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pitchFamily="34" charset="0"/>
              </a:defRPr>
            </a:lvl9pPr>
            <a:extLst/>
          </a:lstStyle>
          <a:p>
            <a:pPr algn="ctr"/>
            <a:r>
              <a:rPr lang="en-ZA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LG AND INFRASTRUCTURE OPERATIONS AND MAINTENANCE</a:t>
            </a:r>
            <a:endParaRPr lang="en-ZA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0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0189"/>
            <a:ext cx="8446399" cy="700202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IMTT CONCERNS: MUNICIPAL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59" y="1067478"/>
            <a:ext cx="5803409" cy="5321970"/>
          </a:xfrm>
          <a:solidFill>
            <a:schemeClr val="bg1"/>
          </a:solidFill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342900">
              <a:buClr>
                <a:schemeClr val="accent1"/>
              </a:buClr>
              <a:buNone/>
            </a:pPr>
            <a:r>
              <a:rPr lang="en-US" sz="1600" dirty="0">
                <a:latin typeface="+mn-lt"/>
              </a:rPr>
              <a:t>Municipalities experiencing service delivery challenges and community uprising are characterised by: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Governance and administration instability and huge municipal debt;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Poor financial management (and performance);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Lack of capacity to plan, deliver, operate and maintain infrastructure;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Service delivery backlogs;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Poor quality of infrastructure;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Poor infrastructure carrying capacity;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Aged infrastructure;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Poor infrastructure operations &amp; </a:t>
            </a:r>
          </a:p>
          <a:p>
            <a:pPr marL="342900" lvl="1" indent="-342900" defTabSz="342900"/>
            <a:r>
              <a:rPr lang="en-US" sz="1600" dirty="0">
                <a:latin typeface="+mn-lt"/>
              </a:rPr>
              <a:t>    maintenance;</a:t>
            </a:r>
            <a:endParaRPr lang="en-GB" sz="1600" dirty="0">
              <a:latin typeface="+mn-lt"/>
            </a:endParaRPr>
          </a:p>
          <a:p>
            <a:pPr marL="342900" lvl="1" indent="-342900" defTabSz="342900"/>
            <a:r>
              <a:rPr lang="en-US" sz="1600" dirty="0">
                <a:latin typeface="+mn-lt"/>
              </a:rPr>
              <a:t>Low services reliability index.</a:t>
            </a:r>
          </a:p>
          <a:p>
            <a:pPr marL="342900" lvl="1" indent="-342900" defTabSz="342900"/>
            <a:r>
              <a:rPr lang="en-US" sz="1600" dirty="0">
                <a:latin typeface="+mn-lt"/>
              </a:rPr>
              <a:t>Fraud and corruption </a:t>
            </a:r>
          </a:p>
          <a:p>
            <a:pPr marL="342900" lvl="1" indent="-342900" defTabSz="342900"/>
            <a:r>
              <a:rPr lang="en-US" sz="1600" dirty="0">
                <a:latin typeface="+mn-lt"/>
              </a:rPr>
              <a:t>Political instability </a:t>
            </a:r>
          </a:p>
          <a:p>
            <a:pPr marL="342900" lvl="1" indent="-342900" defTabSz="342900"/>
            <a:r>
              <a:rPr lang="en-US" sz="1600" dirty="0">
                <a:latin typeface="+mn-lt"/>
              </a:rPr>
              <a:t>Killing of councilors and officials </a:t>
            </a:r>
          </a:p>
          <a:p>
            <a:pPr marL="342900" lvl="1" indent="-342900" defTabSz="342900"/>
            <a:r>
              <a:rPr lang="en-US" sz="1600" dirty="0">
                <a:latin typeface="+mn-lt"/>
              </a:rPr>
              <a:t>Non-viable/dysfunctional municipalities</a:t>
            </a:r>
          </a:p>
          <a:p>
            <a:pPr marL="342900" lvl="1" indent="-342900" defTabSz="342900"/>
            <a:r>
              <a:rPr lang="en-US" sz="1600" dirty="0">
                <a:latin typeface="+mn-lt"/>
              </a:rPr>
              <a:t>Persistent apartheid spatial planning </a:t>
            </a:r>
          </a:p>
          <a:p>
            <a:pPr marL="342900" lvl="1" indent="-342900" defTabSz="342900"/>
            <a:r>
              <a:rPr lang="en-US" sz="1600" dirty="0">
                <a:latin typeface="+mn-lt"/>
              </a:rPr>
              <a:t>Illegal municipal investment in VBS (1,5bn)</a:t>
            </a:r>
            <a:endParaRPr lang="en-GB" sz="160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04960" y="2078036"/>
            <a:ext cx="4614664" cy="444460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60735" indent="-160735">
              <a:buFont typeface="Arial" charset="0"/>
              <a:buChar char="•"/>
            </a:pPr>
            <a:r>
              <a:rPr lang="en-US" dirty="0"/>
              <a:t>Electricity infrastructure is old: needs rehabilitation and maintenance</a:t>
            </a:r>
          </a:p>
          <a:p>
            <a:pPr marL="160735" indent="-160735"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Non-revenue water loses are costing municipalities </a:t>
            </a:r>
            <a:r>
              <a:rPr lang="en-US" b="1" dirty="0"/>
              <a:t>almost R10 billion in revenue annually</a:t>
            </a:r>
          </a:p>
          <a:p>
            <a:pPr marL="160735" indent="-160735">
              <a:buFont typeface="Arial" charset="0"/>
              <a:buChar char="•"/>
            </a:pPr>
            <a:r>
              <a:rPr lang="en-US" b="1" dirty="0"/>
              <a:t>2013 study of 1179 water schemes showed 9% dysfunctional, 48% needed refurbishment and only 43% in functional state. 38% of water water treatment works required attention and 20%: high failure risk</a:t>
            </a:r>
          </a:p>
          <a:p>
            <a:pPr marL="160735" indent="-160735">
              <a:buFont typeface="Arial" charset="0"/>
              <a:buChar char="•"/>
            </a:pPr>
            <a:r>
              <a:rPr lang="en-US" b="1" dirty="0"/>
              <a:t>2014: 57% of waste water treatment plants were in high and critical risk categories with effluent being discharged into rivers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090A-5893-BF4C-8193-0DEE3A247C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72" y="114187"/>
            <a:ext cx="8179202" cy="794534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+mn-lt"/>
              </a:rPr>
              <a:t>Service Provision and Coordination: Expectations of IMTT on Service Delivery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937A4-101A-6149-9105-7E9FA59ECE27}"/>
              </a:ext>
            </a:extLst>
          </p:cNvPr>
          <p:cNvSpPr txBox="1">
            <a:spLocks/>
          </p:cNvSpPr>
          <p:nvPr/>
        </p:nvSpPr>
        <p:spPr>
          <a:xfrm>
            <a:off x="367972" y="1037956"/>
            <a:ext cx="8085476" cy="5375831"/>
          </a:xfrm>
          <a:prstGeom prst="rect">
            <a:avLst/>
          </a:prstGeom>
          <a:solidFill>
            <a:schemeClr val="bg1"/>
          </a:solidFill>
          <a:ln>
            <a:solidFill>
              <a:srgbClr val="F9671C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00000"/>
              </a:lnSpc>
              <a:buClr>
                <a:schemeClr val="tx1"/>
              </a:buClr>
            </a:pPr>
            <a:r>
              <a:rPr lang="en-ZA" sz="2200" dirty="0" smtClean="0">
                <a:cs typeface="Arial" panose="020B0604020202020204" pitchFamily="34" charset="0"/>
              </a:rPr>
              <a:t>The Inter-Ministerial Committee on Basic Service Delivery has been involved in a process to </a:t>
            </a:r>
            <a:r>
              <a:rPr lang="en-ZA" sz="2200" b="1" dirty="0" smtClean="0">
                <a:solidFill>
                  <a:srgbClr val="005D28"/>
                </a:solidFill>
                <a:cs typeface="Arial" panose="020B0604020202020204" pitchFamily="34" charset="0"/>
              </a:rPr>
              <a:t>integrate more properly the state of service delivery in the country.  </a:t>
            </a:r>
          </a:p>
          <a:p>
            <a:pPr algn="just" defTabSz="457200">
              <a:lnSpc>
                <a:spcPct val="100000"/>
              </a:lnSpc>
              <a:buClr>
                <a:schemeClr val="tx1"/>
              </a:buClr>
            </a:pPr>
            <a:r>
              <a:rPr lang="en-ZA" sz="2200" dirty="0" smtClean="0">
                <a:cs typeface="Arial" panose="020B0604020202020204" pitchFamily="34" charset="0"/>
              </a:rPr>
              <a:t>This has included assessing, at a local governmental level, </a:t>
            </a:r>
            <a:r>
              <a:rPr lang="en-ZA" sz="2200" b="1" dirty="0" smtClean="0">
                <a:solidFill>
                  <a:srgbClr val="005D28"/>
                </a:solidFill>
                <a:cs typeface="Arial" panose="020B0604020202020204" pitchFamily="34" charset="0"/>
              </a:rPr>
              <a:t>what</a:t>
            </a:r>
            <a:r>
              <a:rPr lang="en-ZA" sz="2200" dirty="0" smtClean="0">
                <a:solidFill>
                  <a:srgbClr val="005D28"/>
                </a:solidFill>
                <a:cs typeface="Arial" panose="020B0604020202020204" pitchFamily="34" charset="0"/>
              </a:rPr>
              <a:t> </a:t>
            </a:r>
            <a:r>
              <a:rPr lang="en-ZA" sz="2200" b="1" dirty="0" smtClean="0">
                <a:solidFill>
                  <a:srgbClr val="005D28"/>
                </a:solidFill>
                <a:cs typeface="Arial" panose="020B0604020202020204" pitchFamily="34" charset="0"/>
              </a:rPr>
              <a:t>initiatives have been undertaken by government to address infrastructure and services</a:t>
            </a:r>
            <a:r>
              <a:rPr lang="en-ZA" sz="2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ZA" sz="2200" dirty="0" smtClean="0">
                <a:cs typeface="Arial" panose="020B0604020202020204" pitchFamily="34" charset="0"/>
              </a:rPr>
              <a:t>related to water, sanitation, electricity, roads, storm-water, transport, sports facilities, health facilities and educational facilities? </a:t>
            </a:r>
          </a:p>
          <a:p>
            <a:pPr algn="just" defTabSz="457200">
              <a:lnSpc>
                <a:spcPct val="100000"/>
              </a:lnSpc>
              <a:buClr>
                <a:schemeClr val="tx1"/>
              </a:buClr>
            </a:pPr>
            <a:r>
              <a:rPr lang="en-US" sz="2200" dirty="0" smtClean="0">
                <a:cs typeface="Arial" panose="020B0604020202020204" pitchFamily="34" charset="0"/>
              </a:rPr>
              <a:t>Resolutions have been adopted by the Cabinet </a:t>
            </a:r>
            <a:r>
              <a:rPr lang="en-US" sz="2200" dirty="0" err="1" smtClean="0">
                <a:cs typeface="Arial" panose="020B0604020202020204" pitchFamily="34" charset="0"/>
              </a:rPr>
              <a:t>Lekgotla</a:t>
            </a:r>
            <a:r>
              <a:rPr lang="en-US" sz="2200" dirty="0" smtClean="0">
                <a:cs typeface="Arial" panose="020B0604020202020204" pitchFamily="34" charset="0"/>
              </a:rPr>
              <a:t> and Presidential Coordinating Council endorsing the focus towards </a:t>
            </a:r>
            <a:r>
              <a:rPr lang="en-US" sz="2200" b="1" dirty="0" smtClean="0">
                <a:solidFill>
                  <a:srgbClr val="005D28"/>
                </a:solidFill>
                <a:cs typeface="Arial" panose="020B0604020202020204" pitchFamily="34" charset="0"/>
              </a:rPr>
              <a:t>monitoring the whole of government service delivery with a view to improving the alignment of governmental delivery and the integration of such delivery into IDPs and similar.  </a:t>
            </a:r>
            <a:r>
              <a:rPr lang="en-US" sz="2200" dirty="0" smtClean="0">
                <a:cs typeface="Arial" panose="020B0604020202020204" pitchFamily="34" charset="0"/>
              </a:rPr>
              <a:t>This includes also addressing challenges where possible, that require Inter Ministerial cooperation. 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4154" y="269945"/>
            <a:ext cx="7886700" cy="792087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Policy Coordination for Investments: Water management and spatial / poverty factors: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2982758"/>
              </p:ext>
            </p:extLst>
          </p:nvPr>
        </p:nvGraphicFramePr>
        <p:xfrm>
          <a:off x="3083736" y="1489404"/>
          <a:ext cx="5911212" cy="440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271325"/>
            <a:ext cx="2760208" cy="50850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Access and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Investment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Service Delivery choices</a:t>
            </a:r>
          </a:p>
          <a:p>
            <a:endParaRPr lang="en-US" sz="20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Maintenance, 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Enforcement of standards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5D28"/>
                </a:solidFill>
                <a:latin typeface="+mn-lt"/>
              </a:rPr>
              <a:t>INSTITUTIONAL DISCONNECTION FROM DWS, DRDLR, DHS? </a:t>
            </a:r>
            <a:endParaRPr lang="en-US" dirty="0">
              <a:solidFill>
                <a:srgbClr val="005D28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220000">
            <a:off x="2574395" y="4286888"/>
            <a:ext cx="497001" cy="1185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44724"/>
            <a:ext cx="6215782" cy="79208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Cost of  Dual Administrations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2627" y="2420888"/>
            <a:ext cx="5281840" cy="32316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9671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DMs predominantly non-revenue raising entities: grant 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Value for Money Issues to be explored: more rationalization, reconfiguration?</a:t>
            </a:r>
          </a:p>
          <a:p>
            <a:endParaRPr lang="en-US" sz="2000" b="1" dirty="0">
              <a:solidFill>
                <a:srgbClr val="F9671C"/>
              </a:solidFill>
              <a:latin typeface="+mn-lt"/>
            </a:endParaRPr>
          </a:p>
          <a:p>
            <a:endParaRPr lang="en-US" sz="2000" dirty="0">
              <a:solidFill>
                <a:srgbClr val="F9671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9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72857"/>
            <a:ext cx="8640960" cy="660291"/>
          </a:xfr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b="1" dirty="0" smtClean="0"/>
              <a:t>E.G.: KZN WSAs: SUMMARY OF BUDGET &amp; SCOPE</a:t>
            </a:r>
            <a:endParaRPr lang="en-Z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513234"/>
              </p:ext>
            </p:extLst>
          </p:nvPr>
        </p:nvGraphicFramePr>
        <p:xfrm>
          <a:off x="251520" y="587434"/>
          <a:ext cx="8640960" cy="54874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WSA</a:t>
                      </a:r>
                      <a:endParaRPr lang="en-Z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REQUIRED</a:t>
                      </a:r>
                      <a:br>
                        <a:rPr lang="en-ZA" sz="2000" dirty="0">
                          <a:effectLst/>
                        </a:rPr>
                      </a:br>
                      <a:r>
                        <a:rPr lang="en-ZA" sz="2000" dirty="0">
                          <a:effectLst/>
                        </a:rPr>
                        <a:t>BUDGET</a:t>
                      </a:r>
                      <a:endParaRPr lang="en-Z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SUMMARY OF SCOPE</a:t>
                      </a:r>
                      <a:endParaRPr lang="en-Z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UMZINYATHI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(MSINGA LM)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 15,800,000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11 new boreholes; Rehabilitation of 100 hand pumps; (includes extension of some reticulation)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MSUNDUZI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 2,760,000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12 new boreholes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1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UMGUNGUNDLOVU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 12,487,000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52 new boreholes; 31 new static tanks on stands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HARRY GWALA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 20,000,000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89 new boreholes (includes extension of some reticulation); 4 new static tanks on stands; 22 spring protections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KING CETSHWAYO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 15,300,000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51 new boreholes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UTHUKELA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 38,019,000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Refurbish 145 boreholes; 72 new boreholes; 11 Spring Protections; 697 new static tanks on stands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0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UMKHANYAKUDE</a:t>
                      </a:r>
                      <a:endParaRPr lang="en-Z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R 18,000,000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60 new production boreholes</a:t>
                      </a:r>
                      <a:endParaRPr lang="en-Z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3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TOTALS</a:t>
                      </a:r>
                      <a:endParaRPr lang="en-Z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</a:rPr>
                        <a:t>R </a:t>
                      </a:r>
                      <a:r>
                        <a:rPr lang="en-ZA" sz="1800" b="1" dirty="0">
                          <a:effectLst/>
                        </a:rPr>
                        <a:t>122,366,000</a:t>
                      </a:r>
                      <a:endParaRPr lang="en-Z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1" marR="8211" marT="8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347 new boreholes; 245 borehole refurbishments; 732 new static tanks on stands; 33 Spring Protections </a:t>
                      </a:r>
                      <a:endParaRPr lang="en-Z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3570" y="6107480"/>
            <a:ext cx="749686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KZN: cost of eradication of water backlogs: R 78.04 billion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5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00" y="1088741"/>
            <a:ext cx="6927502" cy="93610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Purpose of Presentation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2906" y="2708920"/>
            <a:ext cx="6927502" cy="2246769"/>
          </a:xfrm>
          <a:prstGeom prst="rect">
            <a:avLst/>
          </a:prstGeom>
          <a:noFill/>
          <a:ln>
            <a:solidFill>
              <a:srgbClr val="F9671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To present an overview of the approach to the Reconfiguration of the Two-Tier LG System, within the larger, emerging policy framework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on the clarification of Municipal Powers and Functions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70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6782"/>
            <a:ext cx="8151638" cy="93745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latin typeface="+mn-lt"/>
              </a:rPr>
              <a:t>Fiscal Transfers: DMs: approx. 20+ billion per annum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054660"/>
              </p:ext>
            </p:extLst>
          </p:nvPr>
        </p:nvGraphicFramePr>
        <p:xfrm>
          <a:off x="395536" y="1170436"/>
          <a:ext cx="8280920" cy="518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9788" y="6399371"/>
            <a:ext cx="2816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Source: National Treasury, 2018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92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12" y="96749"/>
            <a:ext cx="8610919" cy="900083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Percentages of Total Transfers 2018/2019: </a:t>
            </a:r>
            <a:br>
              <a:rPr lang="en-US" dirty="0" smtClean="0"/>
            </a:br>
            <a:r>
              <a:rPr lang="en-US" dirty="0" smtClean="0"/>
              <a:t>Q: What is the money assigned to?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405536"/>
              </p:ext>
            </p:extLst>
          </p:nvPr>
        </p:nvGraphicFramePr>
        <p:xfrm>
          <a:off x="316346" y="1145634"/>
          <a:ext cx="6092995" cy="510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35082" y="1150714"/>
            <a:ext cx="2427050" cy="507831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latin typeface="+mn-lt"/>
              </a:rPr>
              <a:t>2018/2019: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Sample figs: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LGES: (</a:t>
            </a:r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bn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) total: </a:t>
            </a:r>
          </a:p>
          <a:p>
            <a:r>
              <a:rPr lang="en-US" b="1" dirty="0" smtClean="0">
                <a:latin typeface="+mn-lt"/>
              </a:rPr>
              <a:t>14, 146, 382 </a:t>
            </a:r>
          </a:p>
          <a:p>
            <a:r>
              <a:rPr lang="en-US" b="1" dirty="0" smtClean="0">
                <a:latin typeface="+mn-lt"/>
              </a:rPr>
              <a:t>C1: = 3,377.815 </a:t>
            </a:r>
          </a:p>
          <a:p>
            <a:r>
              <a:rPr lang="en-US" b="1" dirty="0" smtClean="0">
                <a:latin typeface="+mn-lt"/>
              </a:rPr>
              <a:t>C2: =  10,768,567</a:t>
            </a:r>
            <a:r>
              <a:rPr lang="en-US" dirty="0" smtClean="0">
                <a:latin typeface="+mn-lt"/>
              </a:rPr>
              <a:t> 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+mn-lt"/>
              </a:rPr>
              <a:t>Conditional Grants (</a:t>
            </a:r>
            <a:r>
              <a:rPr lang="en-US" dirty="0" err="1" smtClean="0">
                <a:solidFill>
                  <a:srgbClr val="00B050"/>
                </a:solidFill>
                <a:latin typeface="+mn-lt"/>
              </a:rPr>
              <a:t>bn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)</a:t>
            </a:r>
          </a:p>
          <a:p>
            <a:r>
              <a:rPr lang="en-US" b="1" dirty="0" smtClean="0">
                <a:latin typeface="+mn-lt"/>
              </a:rPr>
              <a:t>Total: 8,902,048</a:t>
            </a:r>
          </a:p>
          <a:p>
            <a:r>
              <a:rPr lang="en-US" b="1" dirty="0" smtClean="0">
                <a:latin typeface="+mn-lt"/>
              </a:rPr>
              <a:t>C1: = 284,891</a:t>
            </a:r>
          </a:p>
          <a:p>
            <a:r>
              <a:rPr lang="en-US" b="1" dirty="0" smtClean="0">
                <a:latin typeface="+mn-lt"/>
              </a:rPr>
              <a:t>C2: = 8,617, 157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Sample: C1 / C2 diff: </a:t>
            </a:r>
            <a:r>
              <a:rPr lang="en-US" b="1" dirty="0" smtClean="0">
                <a:latin typeface="+mn-lt"/>
              </a:rPr>
              <a:t>Capricorn: ES: 547,862 (C2)</a:t>
            </a:r>
          </a:p>
          <a:p>
            <a:r>
              <a:rPr lang="en-US" b="1" dirty="0" smtClean="0">
                <a:latin typeface="+mn-lt"/>
              </a:rPr>
              <a:t>Waterberg: ES: (C1) 122,853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019" y="6354740"/>
            <a:ext cx="2816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Source: National Treasury, 2018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49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02" y="193675"/>
            <a:ext cx="8673430" cy="687611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 smtClean="0"/>
              <a:t>NSDF: Spatial Location of Fiscally Challenged Municipalities: Assess for LG Review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2" y="1024930"/>
            <a:ext cx="856659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1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7475"/>
            <a:ext cx="8496944" cy="687611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DISTRICTS IN FINANCIAL DISTRESS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970260"/>
            <a:ext cx="8496944" cy="53860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9671C"/>
                </a:solidFill>
                <a:latin typeface="+mn-lt"/>
              </a:rPr>
              <a:t>Key Observations: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Most DMs have good to fair audit results: why then, are so many in financial distress? Why are red and orange flags raised on leadership,  governance, and financial and performance AG controls?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200" b="1" dirty="0" smtClean="0">
                <a:solidFill>
                  <a:srgbClr val="F9671C"/>
                </a:solidFill>
                <a:latin typeface="+mn-lt"/>
              </a:rPr>
              <a:t>17 DMs as per NT / DCOG monitoring, are in FD: - </a:t>
            </a:r>
          </a:p>
          <a:p>
            <a:endParaRPr lang="en-US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12 of these are C2 WSAs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5 of these are C1 DMs</a:t>
            </a:r>
          </a:p>
          <a:p>
            <a:endParaRPr lang="en-US" sz="2200" dirty="0">
              <a:latin typeface="+mn-lt"/>
            </a:endParaRPr>
          </a:p>
          <a:p>
            <a:r>
              <a:rPr lang="en-US" sz="2200" b="1" dirty="0" smtClean="0">
                <a:solidFill>
                  <a:srgbClr val="F9671C"/>
                </a:solidFill>
                <a:latin typeface="+mn-lt"/>
              </a:rPr>
              <a:t>Key Q: What are the root causes of financial distress between C1s and C2s?</a:t>
            </a:r>
            <a:r>
              <a:rPr lang="en-US" sz="2200" dirty="0" smtClean="0">
                <a:solidFill>
                  <a:srgbClr val="F9671C"/>
                </a:solidFill>
                <a:latin typeface="+mn-lt"/>
              </a:rPr>
              <a:t> </a:t>
            </a:r>
          </a:p>
          <a:p>
            <a:r>
              <a:rPr lang="en-US" sz="2200" i="1" dirty="0" smtClean="0">
                <a:latin typeface="+mn-lt"/>
              </a:rPr>
              <a:t>(e.g. WSA and other services to be supplied with inadequate resources?; fiscal model for C1s?: disparities in the RSC RG?)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8" y="856928"/>
            <a:ext cx="8638604" cy="5236368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Short-term: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Strengthen District support roles for region as a whole </a:t>
            </a:r>
            <a:r>
              <a:rPr 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√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Short-term: 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strengthen district service provision capabilities for region as a whole </a:t>
            </a:r>
            <a:r>
              <a:rPr lang="en-US" sz="3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√</a:t>
            </a:r>
            <a: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800" b="0" dirty="0">
                <a:solidFill>
                  <a:srgbClr val="0070C0"/>
                </a:solidFill>
                <a:latin typeface="+mn-lt"/>
              </a:rPr>
            </a:br>
            <a:r>
              <a:rPr lang="en-US" sz="2800" dirty="0" smtClean="0">
                <a:latin typeface="+mn-lt"/>
              </a:rPr>
              <a:t>Longer-Term: </a:t>
            </a:r>
            <a:r>
              <a:rPr lang="en-US" sz="2800" b="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800" b="0" dirty="0" smtClean="0">
                <a:solidFill>
                  <a:srgbClr val="0070C0"/>
                </a:solidFill>
                <a:latin typeface="+mn-lt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Disestablish some districts? Single tier LG in urban areas?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i="1" dirty="0" smtClean="0">
                <a:latin typeface="+mn-lt"/>
              </a:rPr>
              <a:t>Redesign and Restructure LG  and re-examine institutional, structural and administrative profiles..</a:t>
            </a:r>
            <a:r>
              <a:rPr lang="en-US" sz="2800" dirty="0" smtClean="0">
                <a:latin typeface="+mn-lt"/>
              </a:rPr>
              <a:t>√</a:t>
            </a:r>
            <a:endParaRPr lang="en-US" sz="2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17475"/>
            <a:ext cx="8603684" cy="6876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9671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 smtClean="0"/>
              <a:t>DISTRICT RECONFIGURATION DEBATES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5F84-E312-425D-9DEB-2BEEBC90EA2A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62214"/>
              </p:ext>
            </p:extLst>
          </p:nvPr>
        </p:nvGraphicFramePr>
        <p:xfrm>
          <a:off x="179512" y="764705"/>
          <a:ext cx="8750796" cy="5547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65705">
                  <a:extLst>
                    <a:ext uri="{9D8B030D-6E8A-4147-A177-3AD203B41FA5}">
                      <a16:colId xmlns:a16="http://schemas.microsoft.com/office/drawing/2014/main" val="522149911"/>
                    </a:ext>
                  </a:extLst>
                </a:gridCol>
                <a:gridCol w="4485091">
                  <a:extLst>
                    <a:ext uri="{9D8B030D-6E8A-4147-A177-3AD203B41FA5}">
                      <a16:colId xmlns:a16="http://schemas.microsoft.com/office/drawing/2014/main" val="1767552013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FUNCTION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IDEA / PROPOSAL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00284"/>
                  </a:ext>
                </a:extLst>
              </a:tr>
              <a:tr h="989793">
                <a:tc>
                  <a:txBody>
                    <a:bodyPr/>
                    <a:lstStyle/>
                    <a:p>
                      <a:r>
                        <a:rPr lang="en-ZA" sz="2000" b="1" kern="1200" dirty="0" smtClean="0">
                          <a:effectLst/>
                        </a:rPr>
                        <a:t>Municipal solid waste </a:t>
                      </a:r>
                      <a:r>
                        <a:rPr lang="en-ZA" sz="2000" kern="1200" dirty="0" smtClean="0">
                          <a:effectLst/>
                        </a:rPr>
                        <a:t>(refuse) service </a:t>
                      </a:r>
                    </a:p>
                    <a:p>
                      <a:r>
                        <a:rPr lang="en-ZA" sz="2000" kern="1200" dirty="0" smtClean="0">
                          <a:effectLst/>
                        </a:rPr>
                        <a:t>(split function)</a:t>
                      </a:r>
                      <a:endParaRPr lang="en-US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kern="1200" dirty="0" smtClean="0">
                          <a:effectLst/>
                        </a:rPr>
                        <a:t>Structures Act revisions: </a:t>
                      </a:r>
                      <a:r>
                        <a:rPr lang="en-ZA" sz="2000" kern="1200" dirty="0" smtClean="0">
                          <a:effectLst/>
                        </a:rPr>
                        <a:t>make municipal solid waste a single, integrated local municipality function.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01892"/>
                  </a:ext>
                </a:extLst>
              </a:tr>
              <a:tr h="1190207">
                <a:tc>
                  <a:txBody>
                    <a:bodyPr/>
                    <a:lstStyle/>
                    <a:p>
                      <a:r>
                        <a:rPr lang="en-ZA" sz="2000" b="1" kern="1200" dirty="0" smtClean="0">
                          <a:effectLst/>
                        </a:rPr>
                        <a:t>Emergency services </a:t>
                      </a:r>
                      <a:r>
                        <a:rPr lang="en-ZA" sz="2000" kern="1200" dirty="0" smtClean="0">
                          <a:effectLst/>
                        </a:rPr>
                        <a:t>(</a:t>
                      </a:r>
                      <a:r>
                        <a:rPr lang="en-ZA" sz="2000" i="1" kern="1200" dirty="0" smtClean="0">
                          <a:effectLst/>
                        </a:rPr>
                        <a:t>fire, rescue, disaster management and ambulance services): </a:t>
                      </a:r>
                      <a:r>
                        <a:rPr lang="en-US" sz="2000" kern="1200" dirty="0" smtClean="0">
                          <a:effectLst/>
                        </a:rPr>
                        <a:t>Split functions - integrate functions.</a:t>
                      </a:r>
                      <a:endParaRPr lang="en-US" sz="2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kern="1200" dirty="0" smtClean="0">
                          <a:effectLst/>
                        </a:rPr>
                        <a:t>Structures Act revisions</a:t>
                      </a:r>
                      <a:r>
                        <a:rPr lang="en-ZA" sz="2000" kern="1200" dirty="0" smtClean="0">
                          <a:effectLst/>
                        </a:rPr>
                        <a:t>: make services  single, integrated local municipality functions.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838755"/>
                  </a:ext>
                </a:extLst>
              </a:tr>
              <a:tr h="2771419">
                <a:tc>
                  <a:txBody>
                    <a:bodyPr/>
                    <a:lstStyle/>
                    <a:p>
                      <a:r>
                        <a:rPr lang="en-ZA" sz="2000" b="1" kern="1200" dirty="0" smtClean="0">
                          <a:effectLst/>
                        </a:rPr>
                        <a:t>Potable water supply systems </a:t>
                      </a:r>
                    </a:p>
                    <a:p>
                      <a:r>
                        <a:rPr lang="en-ZA" sz="2000" b="1" kern="1200" dirty="0" smtClean="0">
                          <a:effectLst/>
                        </a:rPr>
                        <a:t>Domestic waste wa</a:t>
                      </a:r>
                      <a:r>
                        <a:rPr lang="en-ZA" sz="2000" kern="1200" dirty="0" smtClean="0">
                          <a:effectLst/>
                        </a:rPr>
                        <a:t>ter and sewage disposal systems 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(integrated functions WSAs / WSPs, Water Boards, but high vulnerabilities)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kern="1200" dirty="0" smtClean="0">
                          <a:effectLst/>
                        </a:rPr>
                        <a:t>WSA Authorisations to be reviewed by the Minister of CoGTA</a:t>
                      </a:r>
                      <a:r>
                        <a:rPr lang="en-ZA" sz="2000" kern="1200" dirty="0" smtClean="0">
                          <a:effectLst/>
                        </a:rPr>
                        <a:t>, informed by: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ZA" sz="2000" kern="1200" dirty="0" smtClean="0">
                          <a:effectLst/>
                        </a:rPr>
                        <a:t>DWS Assessments of WSA / WSP functionality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ZA" sz="2000" kern="1200" dirty="0" smtClean="0">
                          <a:effectLst/>
                        </a:rPr>
                        <a:t>MDB Capacity Assessments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ZA" sz="2000" kern="1200" dirty="0" smtClean="0">
                          <a:effectLst/>
                        </a:rPr>
                        <a:t>IMTT / MISA Assessments </a:t>
                      </a:r>
                    </a:p>
                    <a:p>
                      <a:pPr marL="0" indent="0"/>
                      <a:r>
                        <a:rPr lang="en-ZA" sz="2000" kern="1200" dirty="0" smtClean="0">
                          <a:effectLst/>
                        </a:rPr>
                        <a:t>Revocation and Authorisation Guidelines for Ministerial MSA functions under development by COGTA: 2018 - 2019.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25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9512" y="166840"/>
            <a:ext cx="8750796" cy="5166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9671C"/>
                </a:solidFill>
                <a:latin typeface="+mn-lt"/>
              </a:rPr>
              <a:t>Reconfiguration: examples / ideas: revising the MSA</a:t>
            </a:r>
            <a:endParaRPr lang="en-US" sz="2800" b="1" dirty="0">
              <a:solidFill>
                <a:srgbClr val="F9671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5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0612" cy="504056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+mn-lt"/>
              </a:rPr>
              <a:t>Preliminary Roadmap:  RDG: LG Review under </a:t>
            </a:r>
            <a:r>
              <a:rPr lang="en-US" dirty="0" err="1" smtClean="0">
                <a:latin typeface="+mn-lt"/>
              </a:rPr>
              <a:t>Conceptualisation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382798"/>
              </p:ext>
            </p:extLst>
          </p:nvPr>
        </p:nvGraphicFramePr>
        <p:xfrm>
          <a:off x="251520" y="692696"/>
          <a:ext cx="8710612" cy="56027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66799">
                  <a:extLst>
                    <a:ext uri="{9D8B030D-6E8A-4147-A177-3AD203B41FA5}">
                      <a16:colId xmlns:a16="http://schemas.microsoft.com/office/drawing/2014/main" val="2114152040"/>
                    </a:ext>
                  </a:extLst>
                </a:gridCol>
                <a:gridCol w="1543813">
                  <a:extLst>
                    <a:ext uri="{9D8B030D-6E8A-4147-A177-3AD203B41FA5}">
                      <a16:colId xmlns:a16="http://schemas.microsoft.com/office/drawing/2014/main" val="148982609"/>
                    </a:ext>
                  </a:extLst>
                </a:gridCol>
              </a:tblGrid>
              <a:tr h="4854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TIMEFRAME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136137"/>
                  </a:ext>
                </a:extLst>
              </a:tr>
              <a:tr h="2322869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</a:rPr>
                        <a:t>Process to review and revise the Municipal Structures Act: Sections </a:t>
                      </a:r>
                      <a:r>
                        <a:rPr lang="en-ZA" sz="2000" b="1" dirty="0" smtClean="0">
                          <a:effectLst/>
                        </a:rPr>
                        <a:t>84</a:t>
                      </a:r>
                      <a:r>
                        <a:rPr lang="en-ZA" sz="2000" b="1" dirty="0">
                          <a:effectLst/>
                        </a:rPr>
                        <a:t>, 85:  </a:t>
                      </a:r>
                      <a:endParaRPr lang="en-US" sz="2000" b="1" dirty="0">
                        <a:effectLst/>
                      </a:endParaRPr>
                    </a:p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800" dirty="0" smtClean="0">
                          <a:effectLst/>
                        </a:rPr>
                        <a:t>Core </a:t>
                      </a:r>
                      <a:r>
                        <a:rPr lang="en-ZA" sz="1800" dirty="0">
                          <a:effectLst/>
                        </a:rPr>
                        <a:t>roles of </a:t>
                      </a:r>
                      <a:r>
                        <a:rPr lang="en-ZA" sz="1800" dirty="0" smtClean="0">
                          <a:effectLst/>
                        </a:rPr>
                        <a:t>DMs</a:t>
                      </a:r>
                      <a:endParaRPr lang="en-US" sz="1800" dirty="0">
                        <a:effectLst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800" dirty="0">
                          <a:effectLst/>
                        </a:rPr>
                        <a:t>Service delivery functions of </a:t>
                      </a:r>
                      <a:r>
                        <a:rPr lang="en-ZA" sz="1800" dirty="0" smtClean="0">
                          <a:effectLst/>
                        </a:rPr>
                        <a:t>DMs and LMs</a:t>
                      </a:r>
                      <a:endParaRPr lang="en-US" sz="1800" dirty="0">
                        <a:effectLst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800" dirty="0">
                          <a:effectLst/>
                        </a:rPr>
                        <a:t>Framework for the MEC Adjustment </a:t>
                      </a:r>
                      <a:r>
                        <a:rPr lang="en-ZA" sz="1800" dirty="0" smtClean="0">
                          <a:effectLst/>
                        </a:rPr>
                        <a:t>process  </a:t>
                      </a:r>
                      <a:endParaRPr lang="en-US" sz="1800" dirty="0">
                        <a:effectLst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800" dirty="0">
                          <a:effectLst/>
                        </a:rPr>
                        <a:t>Revocation and </a:t>
                      </a:r>
                      <a:r>
                        <a:rPr lang="en-ZA" sz="1800" dirty="0" smtClean="0">
                          <a:effectLst/>
                        </a:rPr>
                        <a:t>Authorisation Regulations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285750" marR="0" lvl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effectLst/>
                        </a:rPr>
                        <a:t>Also option of core basket of services to different LG models 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800" kern="1200" dirty="0" smtClean="0">
                          <a:effectLst/>
                        </a:rPr>
                        <a:t>November 2018- November 2019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6498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marL="3683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: 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b="1" dirty="0" smtClean="0">
                          <a:effectLst/>
                        </a:rPr>
                        <a:t>Institutional Modelling: LG Review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800" dirty="0">
                          <a:effectLst/>
                        </a:rPr>
                        <a:t>New A2 </a:t>
                      </a:r>
                      <a:r>
                        <a:rPr lang="en-ZA" sz="1800" dirty="0" smtClean="0">
                          <a:effectLst/>
                        </a:rPr>
                        <a:t>category, or more clustering / rationalisation of  municipalities? 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 smtClean="0">
                          <a:effectLst/>
                        </a:rPr>
                        <a:t>Establishing </a:t>
                      </a:r>
                      <a:r>
                        <a:rPr lang="en-GB" sz="1800" dirty="0">
                          <a:effectLst/>
                        </a:rPr>
                        <a:t>clearer framework to define and implement the ‘development supporter’ and ‘district authority’ options / </a:t>
                      </a:r>
                      <a:r>
                        <a:rPr lang="en-GB" sz="1800" dirty="0" smtClean="0">
                          <a:effectLst/>
                        </a:rPr>
                        <a:t>models or alternative conceptualisation of two-tier / wall to wall LG.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2019-2021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215338"/>
                  </a:ext>
                </a:extLst>
              </a:tr>
              <a:tr h="7419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Devolution and regulatory frameworks developed for governance of  powers and functions; review of IGRFA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2019-2020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90310"/>
                  </a:ext>
                </a:extLst>
              </a:tr>
              <a:tr h="389476">
                <a:tc>
                  <a:txBody>
                    <a:bodyPr/>
                    <a:lstStyle/>
                    <a:p>
                      <a:r>
                        <a:rPr lang="en-ZA" sz="2000" kern="1200" dirty="0" smtClean="0">
                          <a:effectLst/>
                        </a:rPr>
                        <a:t>Stakeholder partnerships for collaboration on policy development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Ongoing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0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28" y="46789"/>
            <a:ext cx="8960172" cy="645907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sz="2800" dirty="0" smtClean="0">
                <a:latin typeface="+mn-lt"/>
              </a:rPr>
              <a:t>Going Forward: Key Issues / Questions Arising: 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828" y="692696"/>
            <a:ext cx="8962132" cy="60016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Evidence across government suggests we need to </a:t>
            </a:r>
            <a:r>
              <a:rPr lang="en-US" sz="2400" dirty="0" err="1" smtClean="0">
                <a:latin typeface="+mn-lt"/>
              </a:rPr>
              <a:t>prioritise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+mn-lt"/>
              </a:rPr>
              <a:t>stronger intergovernmental cooperation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to build sustainable LG (planning, partnerships, and managing budgets for </a:t>
            </a:r>
            <a:r>
              <a:rPr lang="en-US" sz="2400" dirty="0">
                <a:latin typeface="+mn-lt"/>
              </a:rPr>
              <a:t>joint </a:t>
            </a:r>
            <a:r>
              <a:rPr lang="en-US" sz="2400" dirty="0" smtClean="0">
                <a:latin typeface="+mn-lt"/>
              </a:rPr>
              <a:t>investments).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+mn-lt"/>
              </a:rPr>
              <a:t>The spatial form of LG </a:t>
            </a:r>
            <a:r>
              <a:rPr lang="en-US" sz="2400" dirty="0" smtClean="0">
                <a:latin typeface="+mn-lt"/>
              </a:rPr>
              <a:t>is still perpetuating spatial injustice: how do we better interrogate these issues when we redesign aspects of the system of LG?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Should </a:t>
            </a:r>
            <a:r>
              <a:rPr lang="en-US" sz="2400" dirty="0">
                <a:latin typeface="+mn-lt"/>
              </a:rPr>
              <a:t>we set up new forms of </a:t>
            </a:r>
            <a:r>
              <a:rPr lang="en-US" sz="2400" b="1" dirty="0" smtClean="0">
                <a:solidFill>
                  <a:srgbClr val="00B050"/>
                </a:solidFill>
                <a:latin typeface="+mn-lt"/>
              </a:rPr>
              <a:t>technical services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authorities </a:t>
            </a:r>
            <a:r>
              <a:rPr lang="en-US" sz="2400" dirty="0">
                <a:latin typeface="+mn-lt"/>
              </a:rPr>
              <a:t>to relieve the stress on local </a:t>
            </a:r>
            <a:r>
              <a:rPr lang="en-US" sz="2400" dirty="0" smtClean="0">
                <a:latin typeface="+mn-lt"/>
              </a:rPr>
              <a:t>governments to deliver services when they suffer from fiscal constraints, skills and capacity shortages?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More analysis needed of </a:t>
            </a:r>
            <a:r>
              <a:rPr lang="en-US" sz="2400" b="1" dirty="0" smtClean="0">
                <a:solidFill>
                  <a:srgbClr val="00B050"/>
                </a:solidFill>
                <a:latin typeface="+mn-lt"/>
              </a:rPr>
              <a:t>DM expenditure patterns</a:t>
            </a:r>
            <a:r>
              <a:rPr lang="en-US" sz="2400" dirty="0" smtClean="0">
                <a:latin typeface="+mn-lt"/>
              </a:rPr>
              <a:t>: how funds for functions are actually utilized; if support to LMs is paid for by LMs, extent of monies owed by other entities, or if DM services rendered are reimbursed; role of provincial treasuries?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19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2852937"/>
            <a:ext cx="2592287" cy="2308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err="1" smtClean="0">
                <a:hlinkClick r:id="rId2"/>
              </a:rPr>
              <a:t>DCoG</a:t>
            </a: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ashleyl@cogta.gov.za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063 699 9961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5F84-E312-425D-9DEB-2BEEBC90EA2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7456617"/>
              </p:ext>
            </p:extLst>
          </p:nvPr>
        </p:nvGraphicFramePr>
        <p:xfrm>
          <a:off x="-229898" y="1091605"/>
          <a:ext cx="9160205" cy="568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67544" y="92530"/>
            <a:ext cx="8047806" cy="13849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9671C"/>
                </a:solidFill>
                <a:latin typeface="+mn-lt"/>
              </a:rPr>
              <a:t>The 53rd Policy Conference: </a:t>
            </a:r>
            <a:r>
              <a:rPr lang="en-US" sz="2800" b="1" dirty="0" smtClean="0">
                <a:solidFill>
                  <a:srgbClr val="F9671C"/>
                </a:solidFill>
                <a:latin typeface="+mn-lt"/>
              </a:rPr>
              <a:t>Towards </a:t>
            </a:r>
            <a:r>
              <a:rPr lang="en-US" sz="2800" b="1" dirty="0">
                <a:solidFill>
                  <a:srgbClr val="F9671C"/>
                </a:solidFill>
                <a:latin typeface="+mn-lt"/>
              </a:rPr>
              <a:t>More Integrated Cooperative Governance as Part of a Developmental </a:t>
            </a:r>
            <a:r>
              <a:rPr lang="en-US" sz="2800" b="1" dirty="0" smtClean="0">
                <a:solidFill>
                  <a:srgbClr val="F9671C"/>
                </a:solidFill>
                <a:latin typeface="+mn-lt"/>
              </a:rPr>
              <a:t>State: </a:t>
            </a:r>
            <a:r>
              <a:rPr lang="en-US" sz="2800" b="1" i="1" dirty="0" smtClean="0">
                <a:solidFill>
                  <a:srgbClr val="F9671C"/>
                </a:solidFill>
                <a:latin typeface="+mn-lt"/>
              </a:rPr>
              <a:t>Key Resolutions:  </a:t>
            </a:r>
            <a:endParaRPr lang="en-US" sz="2800" b="1" i="1" dirty="0">
              <a:solidFill>
                <a:srgbClr val="F9671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80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099513" y="1666283"/>
            <a:ext cx="6912768" cy="4339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9671C"/>
                </a:solidFill>
                <a:latin typeface="+mn-lt"/>
              </a:rPr>
              <a:t>54</a:t>
            </a:r>
            <a:r>
              <a:rPr lang="en-US" sz="2800" b="1" baseline="30000" dirty="0" smtClean="0">
                <a:solidFill>
                  <a:srgbClr val="F9671C"/>
                </a:solidFill>
                <a:latin typeface="+mn-lt"/>
              </a:rPr>
              <a:t>th</a:t>
            </a:r>
            <a:r>
              <a:rPr lang="en-US" sz="2800" b="1" dirty="0" smtClean="0">
                <a:solidFill>
                  <a:srgbClr val="F9671C"/>
                </a:solidFill>
                <a:latin typeface="+mn-lt"/>
              </a:rPr>
              <a:t> Policy Conference:</a:t>
            </a:r>
          </a:p>
          <a:p>
            <a:endParaRPr lang="en-US" sz="24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 More Integrated Cooperative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Governance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Future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Provinces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Differentiated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Local Government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Model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Role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 District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Municipalities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More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effective governance in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review of the Local Government Financial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System.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302" y="476672"/>
            <a:ext cx="8759190" cy="69269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5D28"/>
                </a:solidFill>
              </a:rPr>
              <a:t>Structure and Governance of t</a:t>
            </a:r>
            <a:r>
              <a:rPr lang="en-US" sz="2800" dirty="0" smtClean="0">
                <a:solidFill>
                  <a:srgbClr val="005D28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 State: LG Policy </a:t>
            </a:r>
            <a:r>
              <a:rPr lang="en-US" sz="2800" dirty="0" smtClean="0">
                <a:solidFill>
                  <a:srgbClr val="005D28"/>
                </a:solidFill>
                <a:latin typeface="+mn-lt"/>
              </a:rPr>
              <a:t>Context: </a:t>
            </a:r>
            <a:br>
              <a:rPr lang="en-US" sz="2800" dirty="0" smtClean="0">
                <a:solidFill>
                  <a:srgbClr val="005D28"/>
                </a:solidFill>
                <a:latin typeface="+mn-lt"/>
              </a:rPr>
            </a:br>
            <a:endParaRPr lang="en-US" sz="2800" dirty="0">
              <a:solidFill>
                <a:srgbClr val="005D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67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04"/>
            <a:ext cx="8638604" cy="471587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LG and Service Delivery: Policy to Legislation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190" y="1326808"/>
            <a:ext cx="4494584" cy="41549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ZA" sz="24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The </a:t>
            </a:r>
            <a:r>
              <a:rPr lang="en-ZA" sz="2400" b="1" i="1" dirty="0">
                <a:solidFill>
                  <a:srgbClr val="00B050"/>
                </a:solidFill>
                <a:latin typeface="Calibri" panose="020F0502020204030204" pitchFamily="34" charset="0"/>
              </a:rPr>
              <a:t>White </a:t>
            </a:r>
            <a:r>
              <a:rPr lang="en-ZA" sz="24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Paper: </a:t>
            </a:r>
            <a:r>
              <a:rPr lang="en-ZA" sz="2400" dirty="0">
                <a:latin typeface="Calibri" panose="020F0502020204030204" pitchFamily="34" charset="0"/>
              </a:rPr>
              <a:t> </a:t>
            </a:r>
            <a:r>
              <a:rPr lang="en-ZA" sz="2400" b="1" i="1" dirty="0" smtClean="0">
                <a:latin typeface="Calibri" panose="020F0502020204030204" pitchFamily="34" charset="0"/>
              </a:rPr>
              <a:t>District </a:t>
            </a:r>
            <a:r>
              <a:rPr lang="en-ZA" sz="2400" b="1" i="1" dirty="0">
                <a:latin typeface="Calibri" panose="020F0502020204030204" pitchFamily="34" charset="0"/>
              </a:rPr>
              <a:t>government should </a:t>
            </a:r>
            <a:r>
              <a:rPr lang="en-ZA" sz="2400" b="1" i="1" dirty="0" smtClean="0">
                <a:latin typeface="Calibri" panose="020F0502020204030204" pitchFamily="34" charset="0"/>
              </a:rPr>
              <a:t>be given </a:t>
            </a:r>
            <a:r>
              <a:rPr lang="en-ZA" sz="24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key responsibilities for district-wide integrated development planning, including land-use planning, economic planning and development, and transport planning.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400" i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District </a:t>
            </a:r>
            <a:r>
              <a:rPr lang="en-ZA" sz="24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government sho</a:t>
            </a:r>
            <a:r>
              <a:rPr lang="en-ZA" sz="2400" i="1" dirty="0">
                <a:latin typeface="Calibri" panose="020F0502020204030204" pitchFamily="34" charset="0"/>
              </a:rPr>
              <a:t>uld also provide bulk-services where required.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296" y="972865"/>
            <a:ext cx="3661369" cy="243143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000" i="1" dirty="0" smtClean="0">
                <a:latin typeface="Calibri" panose="020F0502020204030204" pitchFamily="34" charset="0"/>
              </a:rPr>
              <a:t>Section </a:t>
            </a:r>
            <a:r>
              <a:rPr lang="en-ZA" sz="2000" i="1" dirty="0">
                <a:latin typeface="Calibri" panose="020F0502020204030204" pitchFamily="34" charset="0"/>
              </a:rPr>
              <a:t>83(3) provides </a:t>
            </a:r>
            <a:r>
              <a:rPr lang="en-ZA" sz="2000" i="1" dirty="0" smtClean="0">
                <a:latin typeface="Calibri" panose="020F0502020204030204" pitchFamily="34" charset="0"/>
              </a:rPr>
              <a:t>that:</a:t>
            </a:r>
          </a:p>
          <a:p>
            <a:pPr algn="ctr"/>
            <a:r>
              <a:rPr lang="en-ZA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</a:t>
            </a:r>
            <a:r>
              <a:rPr lang="en-ZA" sz="2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ZA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district municipality must seek to achieve the integrated, sustainable and equitable social and economic development of its area as a </a:t>
            </a:r>
            <a:r>
              <a:rPr lang="en-ZA" sz="2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whole.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296" y="3518799"/>
            <a:ext cx="3661370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latin typeface="+mn-lt"/>
              </a:rPr>
              <a:t>Section 84 (</a:t>
            </a:r>
            <a:r>
              <a:rPr lang="en-ZA" sz="2000" dirty="0" smtClean="0">
                <a:latin typeface="+mn-lt"/>
              </a:rPr>
              <a:t>1 provides for the </a:t>
            </a:r>
            <a:r>
              <a:rPr lang="en-ZA" sz="2000" b="1" dirty="0" smtClean="0">
                <a:solidFill>
                  <a:srgbClr val="EF4718"/>
                </a:solidFill>
                <a:latin typeface="+mn-lt"/>
              </a:rPr>
              <a:t>12 service delivery functions assigned to DMs)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+mn-lt"/>
              </a:rPr>
              <a:t>Section 84 (2) provides that </a:t>
            </a:r>
            <a:r>
              <a:rPr lang="en-ZA" sz="2000" b="1" dirty="0" smtClean="0">
                <a:solidFill>
                  <a:srgbClr val="EF4718"/>
                </a:solidFill>
                <a:latin typeface="+mn-lt"/>
              </a:rPr>
              <a:t>LMs have the powers provided for in the Constitution, sections 156 and 229, excluding the District powers listed in S84 (1). </a:t>
            </a:r>
            <a:endParaRPr lang="en-US" sz="2000" b="1" dirty="0">
              <a:solidFill>
                <a:srgbClr val="EF471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5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3176" y="6140940"/>
            <a:ext cx="587375" cy="460993"/>
          </a:xfrm>
        </p:spPr>
        <p:txBody>
          <a:bodyPr/>
          <a:lstStyle/>
          <a:p>
            <a:fld id="{5C902FF3-BDC8-45CF-A290-B8A0BC38E6A4}" type="slidenum">
              <a:rPr lang="en-US" altLang="en-US" sz="1935" b="1"/>
              <a:pPr/>
              <a:t>6</a:t>
            </a:fld>
            <a:endParaRPr lang="en-US" altLang="en-US" sz="1935" b="1" dirty="0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48" y="139932"/>
            <a:ext cx="8362286" cy="753017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ZA" altLang="en-US" sz="2800" b="1" dirty="0" smtClean="0">
                <a:solidFill>
                  <a:srgbClr val="005D28"/>
                </a:solidFill>
                <a:latin typeface="Calibri" panose="020F0502020204030204" pitchFamily="34" charset="0"/>
              </a:rPr>
              <a:t>Powers and Functions: Authorisations and Adjustments</a:t>
            </a:r>
            <a:endParaRPr lang="en-US" altLang="en-US" sz="2800" b="1" dirty="0">
              <a:solidFill>
                <a:srgbClr val="005D28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Content Placeholder 489474"/>
          <p:cNvGrpSpPr>
            <a:grpSpLocks noChangeAspect="1"/>
          </p:cNvGrpSpPr>
          <p:nvPr/>
        </p:nvGrpSpPr>
        <p:grpSpPr bwMode="auto">
          <a:xfrm>
            <a:off x="2472464" y="1632173"/>
            <a:ext cx="4135470" cy="4069613"/>
            <a:chOff x="1558" y="902"/>
            <a:chExt cx="2763" cy="2719"/>
          </a:xfrm>
        </p:grpSpPr>
        <p:sp>
          <p:nvSpPr>
            <p:cNvPr id="3" name="_s5124"/>
            <p:cNvSpPr>
              <a:spLocks noChangeArrowheads="1" noTextEdit="1"/>
            </p:cNvSpPr>
            <p:nvPr/>
          </p:nvSpPr>
          <p:spPr bwMode="auto">
            <a:xfrm>
              <a:off x="1906" y="973"/>
              <a:ext cx="2352" cy="2352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200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0"/>
                    <a:pt x="7041" y="499"/>
                    <a:pt x="5400" y="14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55290" tIns="27645" rIns="55290" bIns="27645" numCol="1" anchor="ctr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4" name="_s5125"/>
            <p:cNvSpPr>
              <a:spLocks noChangeArrowheads="1" noTextEdit="1"/>
            </p:cNvSpPr>
            <p:nvPr/>
          </p:nvSpPr>
          <p:spPr bwMode="auto">
            <a:xfrm rot="7200000">
              <a:off x="1916" y="902"/>
              <a:ext cx="2352" cy="2352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200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0"/>
                    <a:pt x="7041" y="499"/>
                    <a:pt x="5400" y="14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55290" tIns="27645" rIns="55290" bIns="27645" numCol="1" anchor="ctr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5" name="_s5126"/>
            <p:cNvSpPr>
              <a:spLocks noChangeArrowheads="1" noTextEdit="1"/>
            </p:cNvSpPr>
            <p:nvPr/>
          </p:nvSpPr>
          <p:spPr bwMode="auto">
            <a:xfrm rot="14400000">
              <a:off x="1916" y="902"/>
              <a:ext cx="2352" cy="2352"/>
            </a:xfrm>
            <a:custGeom>
              <a:avLst/>
              <a:gdLst>
                <a:gd name="G0" fmla="+- 7200 0 0"/>
                <a:gd name="G1" fmla="+- 15728640 0 0"/>
                <a:gd name="G2" fmla="+- 0 0 15728640"/>
                <a:gd name="T0" fmla="*/ 0 256 1"/>
                <a:gd name="T1" fmla="*/ 180 256 1"/>
                <a:gd name="G3" fmla="+- 15728640 T0 T1"/>
                <a:gd name="T2" fmla="*/ 0 256 1"/>
                <a:gd name="T3" fmla="*/ 90 256 1"/>
                <a:gd name="G4" fmla="+- 15728640 T2 T3"/>
                <a:gd name="G5" fmla="*/ G4 2 1"/>
                <a:gd name="T4" fmla="*/ 90 256 1"/>
                <a:gd name="T5" fmla="*/ 0 256 1"/>
                <a:gd name="G6" fmla="+- 15728640 T4 T5"/>
                <a:gd name="G7" fmla="*/ G6 2 1"/>
                <a:gd name="G8" fmla="abs 1572864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200"/>
                <a:gd name="G18" fmla="*/ 7200 1 2"/>
                <a:gd name="G19" fmla="+- G18 5400 0"/>
                <a:gd name="G20" fmla="cos G19 15728640"/>
                <a:gd name="G21" fmla="sin G19 15728640"/>
                <a:gd name="G22" fmla="+- G20 10800 0"/>
                <a:gd name="G23" fmla="+- G21 10800 0"/>
                <a:gd name="G24" fmla="+- 10800 0 G20"/>
                <a:gd name="G25" fmla="+- 7200 10800 0"/>
                <a:gd name="G26" fmla="?: G9 G17 G25"/>
                <a:gd name="G27" fmla="?: G9 0 21600"/>
                <a:gd name="G28" fmla="cos 10800 15728640"/>
                <a:gd name="G29" fmla="sin 10800 15728640"/>
                <a:gd name="G30" fmla="sin 7200 15728640"/>
                <a:gd name="G31" fmla="+- G28 10800 0"/>
                <a:gd name="G32" fmla="+- G29 10800 0"/>
                <a:gd name="G33" fmla="+- G30 10800 0"/>
                <a:gd name="G34" fmla="?: G4 0 G31"/>
                <a:gd name="G35" fmla="?: 15728640 G34 0"/>
                <a:gd name="G36" fmla="?: G6 G35 G31"/>
                <a:gd name="G37" fmla="+- 21600 0 G36"/>
                <a:gd name="G38" fmla="?: G4 0 G33"/>
                <a:gd name="G39" fmla="?: 1572864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299 w 21600"/>
                <a:gd name="T15" fmla="*/ 3005 h 21600"/>
                <a:gd name="T16" fmla="*/ 10800 w 21600"/>
                <a:gd name="T17" fmla="*/ 3600 h 21600"/>
                <a:gd name="T18" fmla="*/ 15301 w 21600"/>
                <a:gd name="T19" fmla="*/ 30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200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0"/>
                    <a:pt x="7041" y="499"/>
                    <a:pt x="5400" y="14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55290" tIns="27645" rIns="55290" bIns="27645" numCol="1" anchor="ctr" anchorCtr="0" compatLnSpc="1">
              <a:prstTxWarp prst="textNoShape">
                <a:avLst/>
              </a:prstTxWarp>
            </a:bodyPr>
            <a:lstStyle/>
            <a:p>
              <a:endParaRPr lang="en-ZA" dirty="0"/>
            </a:p>
          </p:txBody>
        </p:sp>
        <p:sp>
          <p:nvSpPr>
            <p:cNvPr id="6" name="_s5127"/>
            <p:cNvSpPr>
              <a:spLocks noChangeArrowheads="1"/>
            </p:cNvSpPr>
            <p:nvPr/>
          </p:nvSpPr>
          <p:spPr bwMode="auto">
            <a:xfrm>
              <a:off x="3604" y="1280"/>
              <a:ext cx="717" cy="7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55290" tIns="27645" rIns="55290" bIns="27645" numCol="1" anchor="ctr" anchorCtr="0" compatLnSpc="1">
              <a:prstTxWarp prst="textNoShape">
                <a:avLst/>
              </a:prstTxWarp>
            </a:bodyPr>
            <a:lstStyle/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MEC: </a:t>
              </a:r>
            </a:p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Other functions </a:t>
              </a:r>
            </a:p>
            <a:p>
              <a:pPr algn="ctr" defTabSz="552938" eaLnBrk="1" hangingPunct="1"/>
              <a:r>
                <a:rPr lang="en-ZA" altLang="en-US" sz="1400" b="1" dirty="0" smtClean="0">
                  <a:latin typeface="Times New Roman" panose="02020603050405020304" pitchFamily="18" charset="0"/>
                </a:rPr>
                <a:t>from </a:t>
              </a:r>
              <a:r>
                <a:rPr lang="en-ZA" altLang="en-US" sz="1400" b="1" dirty="0">
                  <a:latin typeface="Times New Roman" panose="02020603050405020304" pitchFamily="18" charset="0"/>
                </a:rPr>
                <a:t>district</a:t>
              </a:r>
            </a:p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to local </a:t>
              </a:r>
            </a:p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or vice versa</a:t>
              </a:r>
              <a:endParaRPr lang="en-US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_s5128"/>
            <p:cNvSpPr>
              <a:spLocks noChangeArrowheads="1"/>
            </p:cNvSpPr>
            <p:nvPr/>
          </p:nvSpPr>
          <p:spPr bwMode="auto">
            <a:xfrm>
              <a:off x="2797" y="2904"/>
              <a:ext cx="717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55290" tIns="27645" rIns="55290" bIns="27645" numCol="1" anchor="ctr" anchorCtr="0" compatLnSpc="1">
              <a:prstTxWarp prst="textNoShape">
                <a:avLst/>
              </a:prstTxWarp>
            </a:bodyPr>
            <a:lstStyle/>
            <a:p>
              <a:pPr algn="ctr" defTabSz="552938" eaLnBrk="1" hangingPunct="1"/>
              <a:r>
                <a:rPr lang="en-ZA" altLang="en-US" sz="1600" b="1" dirty="0">
                  <a:latin typeface="Times New Roman" panose="02020603050405020304" pitchFamily="18" charset="0"/>
                </a:rPr>
                <a:t>Service delivery </a:t>
              </a:r>
            </a:p>
            <a:p>
              <a:pPr algn="ctr" defTabSz="552938" eaLnBrk="1" hangingPunct="1"/>
              <a:r>
                <a:rPr lang="en-ZA" altLang="en-US" sz="1600" b="1" dirty="0">
                  <a:latin typeface="Times New Roman" panose="02020603050405020304" pitchFamily="18" charset="0"/>
                </a:rPr>
                <a:t>agreements also </a:t>
              </a:r>
            </a:p>
            <a:p>
              <a:pPr algn="ctr" defTabSz="552938" eaLnBrk="1" hangingPunct="1"/>
              <a:r>
                <a:rPr lang="en-ZA" altLang="en-US" sz="1600" b="1" dirty="0">
                  <a:latin typeface="Times New Roman" panose="02020603050405020304" pitchFamily="18" charset="0"/>
                </a:rPr>
                <a:t>an option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_s5129"/>
            <p:cNvSpPr>
              <a:spLocks noChangeArrowheads="1"/>
            </p:cNvSpPr>
            <p:nvPr/>
          </p:nvSpPr>
          <p:spPr bwMode="auto">
            <a:xfrm>
              <a:off x="1558" y="1157"/>
              <a:ext cx="1107" cy="9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55290" tIns="27645" rIns="55290" bIns="27645" numCol="1" anchor="ctr" anchorCtr="0" compatLnSpc="1">
              <a:prstTxWarp prst="textNoShape">
                <a:avLst/>
              </a:prstTxWarp>
            </a:bodyPr>
            <a:lstStyle/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Minister: </a:t>
              </a:r>
            </a:p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Water, </a:t>
              </a:r>
            </a:p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sanitation,</a:t>
              </a:r>
            </a:p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electricity, </a:t>
              </a:r>
            </a:p>
            <a:p>
              <a:pPr algn="ctr" defTabSz="552938" eaLnBrk="1" hangingPunct="1"/>
              <a:r>
                <a:rPr lang="en-ZA" altLang="en-US" sz="1400" b="1" dirty="0">
                  <a:latin typeface="Times New Roman" panose="02020603050405020304" pitchFamily="18" charset="0"/>
                </a:rPr>
                <a:t>municipal health: </a:t>
              </a:r>
            </a:p>
            <a:p>
              <a:pPr algn="ctr" defTabSz="552938" eaLnBrk="1" hangingPunct="1"/>
              <a:r>
                <a:rPr lang="en-ZA" altLang="en-US" sz="1400" b="1" dirty="0" smtClean="0">
                  <a:latin typeface="Times New Roman" panose="02020603050405020304" pitchFamily="18" charset="0"/>
                </a:rPr>
                <a:t>from </a:t>
              </a:r>
              <a:r>
                <a:rPr lang="en-ZA" altLang="en-US" sz="1400" b="1" dirty="0">
                  <a:latin typeface="Times New Roman" panose="02020603050405020304" pitchFamily="18" charset="0"/>
                </a:rPr>
                <a:t>district to local</a:t>
              </a:r>
              <a:endParaRPr lang="en-US" altLang="en-US" sz="1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89483" name="Text Box 11"/>
          <p:cNvSpPr txBox="1">
            <a:spLocks noChangeArrowheads="1"/>
          </p:cNvSpPr>
          <p:nvPr/>
        </p:nvSpPr>
        <p:spPr bwMode="auto">
          <a:xfrm>
            <a:off x="4359890" y="1815093"/>
            <a:ext cx="944343" cy="369332"/>
          </a:xfrm>
          <a:prstGeom prst="rect">
            <a:avLst/>
          </a:prstGeom>
          <a:solidFill>
            <a:schemeClr val="bg1"/>
          </a:solidFill>
          <a:ln>
            <a:solidFill>
              <a:srgbClr val="EF4718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ZA" altLang="en-US" dirty="0">
                <a:latin typeface="+mn-lt"/>
              </a:rPr>
              <a:t>District</a:t>
            </a:r>
            <a:endParaRPr lang="en-US" altLang="en-US" dirty="0">
              <a:latin typeface="+mn-lt"/>
            </a:endParaRPr>
          </a:p>
        </p:txBody>
      </p:sp>
      <p:sp>
        <p:nvSpPr>
          <p:cNvPr id="489484" name="Text Box 12"/>
          <p:cNvSpPr txBox="1">
            <a:spLocks noChangeArrowheads="1"/>
          </p:cNvSpPr>
          <p:nvPr/>
        </p:nvSpPr>
        <p:spPr bwMode="auto">
          <a:xfrm>
            <a:off x="3231776" y="4719182"/>
            <a:ext cx="660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EF4718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ZA" altLang="en-US" dirty="0">
                <a:latin typeface="+mn-lt"/>
              </a:rPr>
              <a:t>Local</a:t>
            </a:r>
            <a:endParaRPr lang="en-US" altLang="en-US" dirty="0">
              <a:latin typeface="+mn-lt"/>
            </a:endParaRPr>
          </a:p>
        </p:txBody>
      </p:sp>
      <p:sp>
        <p:nvSpPr>
          <p:cNvPr id="489485" name="Text Box 13"/>
          <p:cNvSpPr txBox="1">
            <a:spLocks noChangeArrowheads="1"/>
          </p:cNvSpPr>
          <p:nvPr/>
        </p:nvSpPr>
        <p:spPr bwMode="auto">
          <a:xfrm>
            <a:off x="6201942" y="4379426"/>
            <a:ext cx="543313" cy="51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734" dirty="0"/>
          </a:p>
        </p:txBody>
      </p:sp>
      <p:sp>
        <p:nvSpPr>
          <p:cNvPr id="489486" name="Text Box 14"/>
          <p:cNvSpPr txBox="1">
            <a:spLocks noChangeArrowheads="1"/>
          </p:cNvSpPr>
          <p:nvPr/>
        </p:nvSpPr>
        <p:spPr bwMode="auto">
          <a:xfrm>
            <a:off x="5862182" y="4719182"/>
            <a:ext cx="74504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EF471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ZA" altLang="en-US" dirty="0">
                <a:latin typeface="+mn-lt"/>
              </a:rPr>
              <a:t>Local</a:t>
            </a:r>
            <a:endParaRPr lang="en-US" altLang="en-US" dirty="0">
              <a:latin typeface="+mn-lt"/>
            </a:endParaRPr>
          </a:p>
        </p:txBody>
      </p:sp>
      <p:sp>
        <p:nvSpPr>
          <p:cNvPr id="489487" name="Line 15"/>
          <p:cNvSpPr>
            <a:spLocks noChangeShapeType="1"/>
          </p:cNvSpPr>
          <p:nvPr/>
        </p:nvSpPr>
        <p:spPr bwMode="auto">
          <a:xfrm flipH="1">
            <a:off x="3912106" y="2069735"/>
            <a:ext cx="375903" cy="29482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ZA" sz="2734" dirty="0"/>
          </a:p>
        </p:txBody>
      </p:sp>
      <p:sp>
        <p:nvSpPr>
          <p:cNvPr id="489488" name="Line 16"/>
          <p:cNvSpPr>
            <a:spLocks noChangeShapeType="1"/>
          </p:cNvSpPr>
          <p:nvPr/>
        </p:nvSpPr>
        <p:spPr bwMode="auto">
          <a:xfrm>
            <a:off x="3418020" y="3632556"/>
            <a:ext cx="0" cy="20355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ZA" sz="2734" dirty="0"/>
          </a:p>
        </p:txBody>
      </p:sp>
      <p:sp>
        <p:nvSpPr>
          <p:cNvPr id="489489" name="Line 17"/>
          <p:cNvSpPr>
            <a:spLocks noChangeShapeType="1"/>
          </p:cNvSpPr>
          <p:nvPr/>
        </p:nvSpPr>
        <p:spPr bwMode="auto">
          <a:xfrm>
            <a:off x="5484730" y="2013839"/>
            <a:ext cx="293706" cy="16512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ZA" sz="2734" dirty="0"/>
          </a:p>
        </p:txBody>
      </p:sp>
      <p:sp>
        <p:nvSpPr>
          <p:cNvPr id="489490" name="Line 18"/>
          <p:cNvSpPr>
            <a:spLocks noChangeShapeType="1"/>
          </p:cNvSpPr>
          <p:nvPr/>
        </p:nvSpPr>
        <p:spPr bwMode="auto">
          <a:xfrm flipV="1">
            <a:off x="6336647" y="3565203"/>
            <a:ext cx="0" cy="20355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ZA" sz="2734" dirty="0"/>
          </a:p>
        </p:txBody>
      </p:sp>
      <p:sp>
        <p:nvSpPr>
          <p:cNvPr id="489491" name="AutoShape 19"/>
          <p:cNvSpPr>
            <a:spLocks noChangeArrowheads="1"/>
          </p:cNvSpPr>
          <p:nvPr/>
        </p:nvSpPr>
        <p:spPr bwMode="auto">
          <a:xfrm>
            <a:off x="4252687" y="4408915"/>
            <a:ext cx="1145000" cy="458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ZA" sz="2734" dirty="0"/>
          </a:p>
        </p:txBody>
      </p:sp>
      <p:sp>
        <p:nvSpPr>
          <p:cNvPr id="489492" name="AutoShape 20"/>
          <p:cNvSpPr>
            <a:spLocks noChangeArrowheads="1"/>
          </p:cNvSpPr>
          <p:nvPr/>
        </p:nvSpPr>
        <p:spPr bwMode="auto">
          <a:xfrm>
            <a:off x="4678824" y="2818333"/>
            <a:ext cx="339758" cy="1832000"/>
          </a:xfrm>
          <a:prstGeom prst="upArrow">
            <a:avLst>
              <a:gd name="adj1" fmla="val 50000"/>
              <a:gd name="adj2" fmla="val 134802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ZA" sz="2734" dirty="0"/>
          </a:p>
        </p:txBody>
      </p:sp>
      <p:sp>
        <p:nvSpPr>
          <p:cNvPr id="489493" name="Rectangle 21"/>
          <p:cNvSpPr>
            <a:spLocks noChangeArrowheads="1"/>
          </p:cNvSpPr>
          <p:nvPr/>
        </p:nvSpPr>
        <p:spPr bwMode="auto">
          <a:xfrm>
            <a:off x="461989" y="1709158"/>
            <a:ext cx="1764647" cy="3785234"/>
          </a:xfrm>
          <a:prstGeom prst="rect">
            <a:avLst/>
          </a:prstGeom>
          <a:solidFill>
            <a:schemeClr val="bg1"/>
          </a:solidFill>
          <a:ln w="9525">
            <a:solidFill>
              <a:srgbClr val="EF4718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GB" altLang="en-US" sz="2000" b="1" dirty="0">
                <a:latin typeface="+mn-lt"/>
              </a:rPr>
              <a:t>Section 84(3):</a:t>
            </a:r>
          </a:p>
          <a:p>
            <a:pPr>
              <a:buFontTx/>
              <a:buChar char="•"/>
            </a:pPr>
            <a:r>
              <a:rPr lang="en-GB" altLang="en-US" sz="1697" b="1" dirty="0"/>
              <a:t> </a:t>
            </a:r>
            <a:r>
              <a:rPr lang="en-GB" altLang="en-US" b="1" dirty="0">
                <a:latin typeface="+mn-lt"/>
              </a:rPr>
              <a:t>Minster’s </a:t>
            </a:r>
          </a:p>
          <a:p>
            <a:r>
              <a:rPr lang="en-GB" altLang="en-US" b="1" dirty="0">
                <a:latin typeface="+mn-lt"/>
              </a:rPr>
              <a:t>  authorisations</a:t>
            </a:r>
            <a:endParaRPr lang="en-US" altLang="en-US" dirty="0">
              <a:latin typeface="+mn-lt"/>
            </a:endParaRPr>
          </a:p>
          <a:p>
            <a:pPr>
              <a:buFontTx/>
              <a:buChar char="•"/>
            </a:pPr>
            <a:r>
              <a:rPr lang="en-GB" altLang="en-US" b="1" dirty="0">
                <a:latin typeface="+mn-lt"/>
              </a:rPr>
              <a:t> </a:t>
            </a:r>
            <a:r>
              <a:rPr lang="en-GB" altLang="en-US" b="1" dirty="0" smtClean="0">
                <a:latin typeface="+mn-lt"/>
              </a:rPr>
              <a:t>No regulatory </a:t>
            </a:r>
          </a:p>
          <a:p>
            <a:r>
              <a:rPr lang="en-GB" altLang="en-US" b="1" dirty="0" smtClean="0">
                <a:latin typeface="+mn-lt"/>
              </a:rPr>
              <a:t>Environment</a:t>
            </a:r>
          </a:p>
          <a:p>
            <a:r>
              <a:rPr lang="en-GB" altLang="en-US" b="1" dirty="0" smtClean="0">
                <a:latin typeface="+mn-lt"/>
              </a:rPr>
              <a:t>For revocation</a:t>
            </a:r>
          </a:p>
          <a:p>
            <a:r>
              <a:rPr lang="en-GB" altLang="en-US" b="1" dirty="0" smtClean="0">
                <a:latin typeface="+mn-lt"/>
              </a:rPr>
              <a:t> / authorisation</a:t>
            </a:r>
          </a:p>
          <a:p>
            <a:endParaRPr lang="en-GB" altLang="en-US" b="1" dirty="0">
              <a:latin typeface="+mn-lt"/>
            </a:endParaRPr>
          </a:p>
          <a:p>
            <a:r>
              <a:rPr lang="en-GB" altLang="en-US" b="1" dirty="0" smtClean="0">
                <a:latin typeface="+mn-lt"/>
              </a:rPr>
              <a:t>(now under </a:t>
            </a:r>
          </a:p>
          <a:p>
            <a:r>
              <a:rPr lang="en-GB" altLang="en-US" b="1" dirty="0" smtClean="0">
                <a:latin typeface="+mn-lt"/>
              </a:rPr>
              <a:t>development)  </a:t>
            </a:r>
            <a:endParaRPr lang="en-US" altLang="en-US" b="1" dirty="0">
              <a:latin typeface="+mn-lt"/>
            </a:endParaRPr>
          </a:p>
        </p:txBody>
      </p:sp>
      <p:sp>
        <p:nvSpPr>
          <p:cNvPr id="489494" name="Rectangle 22"/>
          <p:cNvSpPr>
            <a:spLocks noChangeArrowheads="1"/>
          </p:cNvSpPr>
          <p:nvPr/>
        </p:nvSpPr>
        <p:spPr bwMode="auto">
          <a:xfrm>
            <a:off x="6788431" y="1340768"/>
            <a:ext cx="1968203" cy="4707515"/>
          </a:xfrm>
          <a:prstGeom prst="rect">
            <a:avLst/>
          </a:prstGeom>
          <a:solidFill>
            <a:schemeClr val="bg1"/>
          </a:solidFill>
          <a:ln w="9525">
            <a:solidFill>
              <a:srgbClr val="EF4718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altLang="en-US" sz="1131" b="1" dirty="0"/>
          </a:p>
          <a:p>
            <a:r>
              <a:rPr lang="en-GB" altLang="en-US" b="1" dirty="0">
                <a:latin typeface="+mn-lt"/>
              </a:rPr>
              <a:t>Section 85(1) – </a:t>
            </a:r>
          </a:p>
          <a:p>
            <a:pPr>
              <a:buFontTx/>
              <a:buChar char="•"/>
            </a:pPr>
            <a:r>
              <a:rPr lang="en-GB" altLang="en-US" b="1" dirty="0">
                <a:latin typeface="+mn-lt"/>
              </a:rPr>
              <a:t> Adjustments by </a:t>
            </a:r>
          </a:p>
          <a:p>
            <a:r>
              <a:rPr lang="en-GB" altLang="en-US" b="1" dirty="0">
                <a:latin typeface="+mn-lt"/>
              </a:rPr>
              <a:t>   MECs</a:t>
            </a:r>
          </a:p>
          <a:p>
            <a:pPr>
              <a:buFontTx/>
              <a:buChar char="•"/>
            </a:pPr>
            <a:r>
              <a:rPr lang="en-GB" altLang="en-US" b="1" dirty="0">
                <a:latin typeface="+mn-lt"/>
              </a:rPr>
              <a:t> All functions </a:t>
            </a:r>
          </a:p>
          <a:p>
            <a:r>
              <a:rPr lang="en-GB" altLang="en-US" b="1" dirty="0">
                <a:latin typeface="+mn-lt"/>
              </a:rPr>
              <a:t>   except 4 </a:t>
            </a:r>
          </a:p>
          <a:p>
            <a:r>
              <a:rPr lang="en-GB" altLang="en-US" b="1" dirty="0">
                <a:latin typeface="+mn-lt"/>
              </a:rPr>
              <a:t>   national </a:t>
            </a:r>
          </a:p>
          <a:p>
            <a:r>
              <a:rPr lang="en-GB" altLang="en-US" b="1" dirty="0">
                <a:latin typeface="+mn-lt"/>
              </a:rPr>
              <a:t>   functions</a:t>
            </a:r>
            <a:endParaRPr lang="en-US" altLang="en-US" dirty="0">
              <a:latin typeface="+mn-lt"/>
            </a:endParaRPr>
          </a:p>
          <a:p>
            <a:endParaRPr lang="en-GB" altLang="en-US" b="1" dirty="0">
              <a:latin typeface="+mn-lt"/>
            </a:endParaRPr>
          </a:p>
          <a:p>
            <a:pPr>
              <a:buFontTx/>
              <a:buChar char="•"/>
            </a:pPr>
            <a:r>
              <a:rPr lang="en-GB" altLang="en-US" b="1" dirty="0">
                <a:latin typeface="+mn-lt"/>
              </a:rPr>
              <a:t>  Capacity </a:t>
            </a:r>
          </a:p>
          <a:p>
            <a:r>
              <a:rPr lang="en-GB" altLang="en-US" b="1" dirty="0">
                <a:latin typeface="+mn-lt"/>
              </a:rPr>
              <a:t>  </a:t>
            </a:r>
            <a:r>
              <a:rPr lang="en-GB" altLang="en-US" b="1" dirty="0" smtClean="0">
                <a:latin typeface="+mn-lt"/>
              </a:rPr>
              <a:t> assessment </a:t>
            </a:r>
            <a:endParaRPr lang="en-GB" altLang="en-US" b="1" dirty="0">
              <a:latin typeface="+mn-lt"/>
            </a:endParaRPr>
          </a:p>
          <a:p>
            <a:r>
              <a:rPr lang="en-GB" altLang="en-US" b="1" dirty="0">
                <a:latin typeface="+mn-lt"/>
              </a:rPr>
              <a:t>   and </a:t>
            </a:r>
          </a:p>
          <a:p>
            <a:r>
              <a:rPr lang="en-GB" altLang="en-US" b="1" dirty="0">
                <a:latin typeface="+mn-lt"/>
              </a:rPr>
              <a:t>   recommendation </a:t>
            </a:r>
          </a:p>
          <a:p>
            <a:r>
              <a:rPr lang="en-GB" altLang="en-US" b="1" dirty="0">
                <a:latin typeface="+mn-lt"/>
              </a:rPr>
              <a:t>   by MDB</a:t>
            </a:r>
          </a:p>
          <a:p>
            <a:endParaRPr lang="en-GB" altLang="en-US" b="1" dirty="0">
              <a:latin typeface="+mn-lt"/>
            </a:endParaRPr>
          </a:p>
          <a:p>
            <a:pPr>
              <a:buFontTx/>
              <a:buChar char="•"/>
            </a:pPr>
            <a:r>
              <a:rPr lang="en-GB" altLang="en-US" b="1" dirty="0">
                <a:latin typeface="+mn-lt"/>
              </a:rPr>
              <a:t> Regular review </a:t>
            </a:r>
          </a:p>
          <a:p>
            <a:endParaRPr lang="en-US" altLang="en-US" sz="1697" dirty="0"/>
          </a:p>
        </p:txBody>
      </p:sp>
      <p:sp>
        <p:nvSpPr>
          <p:cNvPr id="489495" name="AutoShape 23"/>
          <p:cNvSpPr>
            <a:spLocks noChangeArrowheads="1"/>
          </p:cNvSpPr>
          <p:nvPr/>
        </p:nvSpPr>
        <p:spPr bwMode="auto">
          <a:xfrm>
            <a:off x="2812891" y="5528452"/>
            <a:ext cx="3734345" cy="812151"/>
          </a:xfrm>
          <a:prstGeom prst="leftRightArrow">
            <a:avLst>
              <a:gd name="adj1" fmla="val 50000"/>
              <a:gd name="adj2" fmla="val 1144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ZA" sz="2000" b="1" dirty="0" smtClean="0">
                <a:solidFill>
                  <a:srgbClr val="EF4718"/>
                </a:solidFill>
                <a:latin typeface="+mn-lt"/>
              </a:rPr>
              <a:t>2-tier Powers and Functions </a:t>
            </a:r>
            <a:endParaRPr lang="en-ZA" sz="2000" b="1" dirty="0">
              <a:solidFill>
                <a:srgbClr val="EF471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1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6" y="1484784"/>
            <a:ext cx="7886700" cy="3384376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5D28"/>
                </a:solidFill>
                <a:latin typeface="+mn-lt"/>
              </a:rPr>
              <a:t>Managing Service Delivery:</a:t>
            </a:r>
            <a:br>
              <a:rPr lang="en-US" sz="2800" dirty="0" smtClean="0">
                <a:solidFill>
                  <a:srgbClr val="005D28"/>
                </a:solidFill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Who does what, where?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Differentiation in the Assignment Framework</a:t>
            </a:r>
            <a:endParaRPr lang="en-US" sz="2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5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14" y="764704"/>
            <a:ext cx="7886700" cy="5112568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2800" dirty="0" smtClean="0">
                <a:solidFill>
                  <a:srgbClr val="005D28"/>
                </a:solidFill>
                <a:latin typeface="+mn-lt"/>
              </a:rPr>
              <a:t>TWO KEY DISTRICT TYPES IN PRACTICE AND IN FUNDING MODEL: C1, C2</a:t>
            </a:r>
            <a:br>
              <a:rPr lang="en-US" sz="2800" dirty="0" smtClean="0">
                <a:solidFill>
                  <a:srgbClr val="005D28"/>
                </a:solidFill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1. C1: Districts as Development Supporters: re: s83, Municipal Structures Act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Recommendations: Policy and Research: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i="1" dirty="0" smtClean="0">
                <a:solidFill>
                  <a:srgbClr val="00B050"/>
                </a:solidFill>
                <a:latin typeface="+mn-lt"/>
              </a:rPr>
              <a:t>Strengthen District Facilitation, Coordinating </a:t>
            </a:r>
            <a:r>
              <a:rPr lang="en-US" sz="3200" i="1" dirty="0">
                <a:solidFill>
                  <a:srgbClr val="00B050"/>
                </a:solidFill>
                <a:latin typeface="+mn-lt"/>
              </a:rPr>
              <a:t>and </a:t>
            </a:r>
            <a:r>
              <a:rPr lang="en-US" sz="3200" i="1" dirty="0" smtClean="0">
                <a:solidFill>
                  <a:srgbClr val="00B050"/>
                </a:solidFill>
                <a:latin typeface="+mn-lt"/>
              </a:rPr>
              <a:t>Planning roles across the district as a whole</a:t>
            </a:r>
            <a:r>
              <a:rPr lang="en-US" sz="3200" i="1" dirty="0">
                <a:solidFill>
                  <a:srgbClr val="00B050"/>
                </a:solidFill>
                <a:latin typeface="+mn-lt"/>
              </a:rPr>
              <a:t/>
            </a:r>
            <a:br>
              <a:rPr lang="en-US" sz="3200" i="1" dirty="0">
                <a:solidFill>
                  <a:srgbClr val="00B050"/>
                </a:solidFill>
                <a:latin typeface="+mn-lt"/>
              </a:rPr>
            </a:br>
            <a:r>
              <a:rPr lang="en-US" sz="3200" dirty="0" smtClean="0">
                <a:latin typeface="+mn-lt"/>
              </a:rPr>
              <a:t>  </a:t>
            </a:r>
            <a:endParaRPr lang="en-US" sz="3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6BFC1-2C5E-46C1-BDEF-7A7A2330CF3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0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5F84-E312-425D-9DEB-2BEEBC90EA2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52303" y="2860002"/>
            <a:ext cx="4006812" cy="3590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990" y="6333311"/>
            <a:ext cx="3818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Source: Draft IDP Guidelines, National COGTA, City Insight.</a:t>
            </a:r>
            <a:endParaRPr lang="en-US" sz="1200" i="1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75" y="90224"/>
            <a:ext cx="8984541" cy="615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ZA" sz="3100" b="1" dirty="0" smtClean="0">
                <a:solidFill>
                  <a:srgbClr val="F9671C"/>
                </a:solidFill>
                <a:latin typeface="+mn-lt"/>
              </a:rPr>
              <a:t>Strengthening S83 District Functions</a:t>
            </a:r>
            <a:endParaRPr lang="en-ZA" sz="3100" b="1" dirty="0">
              <a:solidFill>
                <a:srgbClr val="F9671C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183" y="907766"/>
            <a:ext cx="4364715" cy="10464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Districts should focus on their integrated planning, support and coordination roles (supportive district)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2303" y="907766"/>
            <a:ext cx="4006813" cy="1938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‘</a:t>
            </a:r>
            <a:r>
              <a:rPr lang="en-GB" sz="2000" dirty="0" smtClean="0">
                <a:solidFill>
                  <a:srgbClr val="005D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Predictable </a:t>
            </a:r>
            <a:r>
              <a:rPr lang="en-GB" sz="2000" dirty="0">
                <a:solidFill>
                  <a:srgbClr val="005D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mechanism still needed for addressing “Integrated planning, budgeting and coherent implementation in municip</a:t>
            </a:r>
            <a:r>
              <a:rPr lang="en-GB" sz="2000" dirty="0">
                <a:solidFill>
                  <a:srgbClr val="005D28"/>
                </a:solidFill>
              </a:rPr>
              <a:t>al </a:t>
            </a:r>
            <a:r>
              <a:rPr lang="en-GB" sz="2000" dirty="0" smtClean="0">
                <a:solidFill>
                  <a:srgbClr val="005D28"/>
                </a:solidFill>
              </a:rPr>
              <a:t>spaces’ </a:t>
            </a:r>
            <a:r>
              <a:rPr lang="en-GB" sz="2000" i="1" dirty="0" smtClean="0">
                <a:solidFill>
                  <a:srgbClr val="005D28"/>
                </a:solidFill>
              </a:rPr>
              <a:t>(ANC </a:t>
            </a:r>
            <a:r>
              <a:rPr lang="en-GB" sz="2000" i="1" dirty="0" err="1" smtClean="0">
                <a:solidFill>
                  <a:srgbClr val="005D28"/>
                </a:solidFill>
              </a:rPr>
              <a:t>Lekgotla</a:t>
            </a:r>
            <a:r>
              <a:rPr lang="en-GB" sz="2000" i="1" dirty="0" smtClean="0">
                <a:solidFill>
                  <a:srgbClr val="005D28"/>
                </a:solidFill>
              </a:rPr>
              <a:t>, 2018).</a:t>
            </a:r>
            <a:endParaRPr lang="en-GB" sz="2000" i="1" dirty="0">
              <a:solidFill>
                <a:srgbClr val="005D2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369" y="2173526"/>
            <a:ext cx="4483529" cy="38472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‘Planning </a:t>
            </a:r>
            <a:r>
              <a:rPr lang="en-ZA" dirty="0"/>
              <a:t>is a technically complex </a:t>
            </a:r>
            <a:r>
              <a:rPr lang="en-ZA" dirty="0" smtClean="0"/>
              <a:t>activity; m</a:t>
            </a:r>
            <a:r>
              <a:rPr lang="en-ZA" b="1" dirty="0" smtClean="0"/>
              <a:t>any districts have too little capacity to do this well’</a:t>
            </a:r>
            <a:r>
              <a:rPr lang="en-ZA" dirty="0" smtClean="0"/>
              <a:t>: </a:t>
            </a:r>
            <a:r>
              <a:rPr lang="en-ZA" i="1" dirty="0" smtClean="0"/>
              <a:t>District </a:t>
            </a:r>
            <a:r>
              <a:rPr lang="en-ZA" i="1" dirty="0"/>
              <a:t>Focus </a:t>
            </a:r>
            <a:r>
              <a:rPr lang="en-ZA" i="1" dirty="0" smtClean="0"/>
              <a:t>Groups: placed planning </a:t>
            </a:r>
            <a:r>
              <a:rPr lang="en-ZA" i="1" dirty="0"/>
              <a:t>in their top five </a:t>
            </a:r>
            <a:r>
              <a:rPr lang="en-ZA" i="1" dirty="0" smtClean="0"/>
              <a:t>concerns as: ‘</a:t>
            </a:r>
            <a:r>
              <a:rPr lang="en-ZA" b="1" i="1" dirty="0"/>
              <a:t>Weak planning’ and ‘Fragmented Plannin</a:t>
            </a:r>
            <a:r>
              <a:rPr lang="en-ZA" i="1" dirty="0"/>
              <a:t>g’ respectively</a:t>
            </a:r>
          </a:p>
          <a:p>
            <a:endParaRPr lang="en-Z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005D28"/>
                </a:solidFill>
                <a:latin typeface="+mn-lt"/>
              </a:rPr>
              <a:t>Integrated</a:t>
            </a:r>
            <a:r>
              <a:rPr lang="en-ZA" sz="2000" b="1" dirty="0">
                <a:solidFill>
                  <a:srgbClr val="005D28"/>
                </a:solidFill>
                <a:latin typeface="+mn-lt"/>
              </a:rPr>
              <a:t>, aligned, spatially led, sound regional  planning will remain central to successful district leadership regardless of how districts are reconfigured. </a:t>
            </a:r>
          </a:p>
        </p:txBody>
      </p:sp>
    </p:spTree>
    <p:extLst>
      <p:ext uri="{BB962C8B-B14F-4D97-AF65-F5344CB8AC3E}">
        <p14:creationId xmlns:p14="http://schemas.microsoft.com/office/powerpoint/2010/main" val="31432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F5EF8F474C247BD9D7329AB4A6B75" ma:contentTypeVersion="0" ma:contentTypeDescription="Create a new document." ma:contentTypeScope="" ma:versionID="1fd02bf320a7e14157a18691c299b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0f8e7e6d3b19e1f1282e283569f99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B709C1-31E1-441B-A40D-72F7E2E83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0B14EE-EA88-46B3-B4E3-AC1B9AC0A91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25899</TotalTime>
  <Words>1795</Words>
  <Application>Microsoft Office PowerPoint</Application>
  <PresentationFormat>On-screen Show (4:3)</PresentationFormat>
  <Paragraphs>288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Acrobat Document</vt:lpstr>
      <vt:lpstr>PowerPoint Presentation</vt:lpstr>
      <vt:lpstr>Purpose of Presentation </vt:lpstr>
      <vt:lpstr>PowerPoint Presentation</vt:lpstr>
      <vt:lpstr> Structure and Governance of the State: LG Policy Context:  </vt:lpstr>
      <vt:lpstr>LG and Service Delivery: Policy to Legislation </vt:lpstr>
      <vt:lpstr>Powers and Functions: Authorisations and Adjustments</vt:lpstr>
      <vt:lpstr>Managing Service Delivery:  Who does what, where?   Differentiation in the Assignment Framework</vt:lpstr>
      <vt:lpstr> TWO KEY DISTRICT TYPES IN PRACTICE AND IN FUNDING MODEL: C1, C2  1. C1: Districts as Development Supporters: re: s83, Municipal Structures Act  Recommendations: Policy and Research:   Strengthen District Facilitation, Coordinating and Planning roles across the district as a whole   </vt:lpstr>
      <vt:lpstr>PowerPoint Presentation</vt:lpstr>
      <vt:lpstr>Coordinating and facilitating urban and regional development planning</vt:lpstr>
      <vt:lpstr>District as Regional Anchor: spatial connectivity, land-use, settlements, transport, economy, environment</vt:lpstr>
      <vt:lpstr> Two-tier Types:   2. C2: Powers and Functions for Service Delivery:   21 WSAs     </vt:lpstr>
      <vt:lpstr>Performance: WSAs</vt:lpstr>
      <vt:lpstr>PowerPoint Presentation</vt:lpstr>
      <vt:lpstr>IMTT CONCERNS: MUNICIPAL SERVICE DELIVERY</vt:lpstr>
      <vt:lpstr>Service Provision and Coordination: Expectations of IMTT on Service Delivery</vt:lpstr>
      <vt:lpstr>Policy Coordination for Investments: Water management and spatial / poverty factors: </vt:lpstr>
      <vt:lpstr>The Cost of  Dual Administrations</vt:lpstr>
      <vt:lpstr>E.G.: KZN WSAs: SUMMARY OF BUDGET &amp; SCOPE</vt:lpstr>
      <vt:lpstr>Fiscal Transfers: DMs: approx. 20+ billion per annum</vt:lpstr>
      <vt:lpstr>Percentages of Total Transfers 2018/2019:  Q: What is the money assigned to?</vt:lpstr>
      <vt:lpstr>NSDF: Spatial Location of Fiscally Challenged Municipalities: Assess for LG Review </vt:lpstr>
      <vt:lpstr>DISTRICTS IN FINANCIAL DISTRESS</vt:lpstr>
      <vt:lpstr> Short-term: Strengthen District support roles for region as a whole √ Short-term: strengthen district service provision capabilities for region as a whole √  Longer-Term:  Disestablish some districts? Single tier LG in urban areas?  Redesign and Restructure LG  and re-examine institutional, structural and administrative profiles..√</vt:lpstr>
      <vt:lpstr>PowerPoint Presentation</vt:lpstr>
      <vt:lpstr>Preliminary Roadmap:  RDG: LG Review under Conceptualisation</vt:lpstr>
      <vt:lpstr>Going Forward: Key Issues / Questions Arising: </vt:lpstr>
      <vt:lpstr>PowerPoint Presentation</vt:lpstr>
    </vt:vector>
  </TitlesOfParts>
  <Company>Crome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"Maphuti Leta" &lt;MaphutiL@cogta.gov.za&gt;</dc:creator>
  <cp:lastModifiedBy>Ngako Mmabatho</cp:lastModifiedBy>
  <cp:revision>1024</cp:revision>
  <cp:lastPrinted>2018-11-12T15:06:14Z</cp:lastPrinted>
  <dcterms:created xsi:type="dcterms:W3CDTF">2011-07-14T18:52:25Z</dcterms:created>
  <dcterms:modified xsi:type="dcterms:W3CDTF">2019-01-25T12:20:59Z</dcterms:modified>
</cp:coreProperties>
</file>